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23" r:id="rId5"/>
    <p:sldMasterId id="2147483727" r:id="rId6"/>
  </p:sldMasterIdLst>
  <p:notesMasterIdLst>
    <p:notesMasterId r:id="rId40"/>
  </p:notesMasterIdLst>
  <p:handoutMasterIdLst>
    <p:handoutMasterId r:id="rId41"/>
  </p:handoutMasterIdLst>
  <p:sldIdLst>
    <p:sldId id="263" r:id="rId7"/>
    <p:sldId id="293" r:id="rId8"/>
    <p:sldId id="294" r:id="rId9"/>
    <p:sldId id="295" r:id="rId10"/>
    <p:sldId id="292" r:id="rId11"/>
    <p:sldId id="270" r:id="rId12"/>
    <p:sldId id="271" r:id="rId13"/>
    <p:sldId id="272" r:id="rId14"/>
    <p:sldId id="273" r:id="rId15"/>
    <p:sldId id="274" r:id="rId16"/>
    <p:sldId id="275" r:id="rId17"/>
    <p:sldId id="276" r:id="rId18"/>
    <p:sldId id="277" r:id="rId19"/>
    <p:sldId id="281" r:id="rId20"/>
    <p:sldId id="282" r:id="rId21"/>
    <p:sldId id="283" r:id="rId22"/>
    <p:sldId id="284" r:id="rId23"/>
    <p:sldId id="278" r:id="rId24"/>
    <p:sldId id="280" r:id="rId25"/>
    <p:sldId id="279" r:id="rId26"/>
    <p:sldId id="285" r:id="rId27"/>
    <p:sldId id="299" r:id="rId28"/>
    <p:sldId id="300" r:id="rId29"/>
    <p:sldId id="303" r:id="rId30"/>
    <p:sldId id="286" r:id="rId31"/>
    <p:sldId id="302" r:id="rId32"/>
    <p:sldId id="296" r:id="rId33"/>
    <p:sldId id="297" r:id="rId34"/>
    <p:sldId id="287" r:id="rId35"/>
    <p:sldId id="288" r:id="rId36"/>
    <p:sldId id="289" r:id="rId37"/>
    <p:sldId id="290" r:id="rId38"/>
    <p:sldId id="301"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FFFF"/>
    <a:srgbClr val="FF6600"/>
    <a:srgbClr val="0000FF"/>
    <a:srgbClr val="CCFF33"/>
    <a:srgbClr val="C8C8C8"/>
    <a:srgbClr val="D9D9D9"/>
    <a:srgbClr val="DF1F2E"/>
    <a:srgbClr val="6E9678"/>
    <a:srgbClr val="8B010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6" autoAdjust="0"/>
    <p:restoredTop sz="78180" autoAdjust="0"/>
  </p:normalViewPr>
  <p:slideViewPr>
    <p:cSldViewPr snapToGrid="0">
      <p:cViewPr varScale="1">
        <p:scale>
          <a:sx n="76" d="100"/>
          <a:sy n="76" d="100"/>
        </p:scale>
        <p:origin x="1738" y="-1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2CF3383-DF08-4C90-8557-22EF3027DD43}" type="datetimeFigureOut">
              <a:rPr lang="en-US" smtClean="0"/>
              <a:t>9/28/2019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D16557-6E8E-4D95-8DF3-2DE1590C714A}" type="datetimeFigureOut">
              <a:rPr lang="en-US" smtClean="0"/>
              <a:t>9/28/2019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a:t>
            </a:fld>
            <a:endParaRPr lang="en-US"/>
          </a:p>
        </p:txBody>
      </p:sp>
    </p:spTree>
    <p:extLst>
      <p:ext uri="{BB962C8B-B14F-4D97-AF65-F5344CB8AC3E}">
        <p14:creationId xmlns:p14="http://schemas.microsoft.com/office/powerpoint/2010/main" val="2655428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world according to Art, these would be required equipment</a:t>
            </a:r>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22</a:t>
            </a:fld>
            <a:endParaRPr lang="en-US"/>
          </a:p>
        </p:txBody>
      </p:sp>
    </p:spTree>
    <p:extLst>
      <p:ext uri="{BB962C8B-B14F-4D97-AF65-F5344CB8AC3E}">
        <p14:creationId xmlns:p14="http://schemas.microsoft.com/office/powerpoint/2010/main" val="2454672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 =</a:t>
            </a:r>
            <a:r>
              <a:rPr lang="en-US" baseline="0" dirty="0" smtClean="0"/>
              <a:t> 1.25 gallons of water</a:t>
            </a:r>
          </a:p>
          <a:p>
            <a:r>
              <a:rPr lang="en-US" baseline="0" dirty="0" smtClean="0"/>
              <a:t>10B = 10 square feet</a:t>
            </a:r>
          </a:p>
          <a:p>
            <a:r>
              <a:rPr lang="en-US" baseline="0" dirty="0" smtClean="0"/>
              <a:t>C = no numerical value, agents in extinguisher are non-conductive and can extinguish a Class C fire	</a:t>
            </a:r>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30</a:t>
            </a:fld>
            <a:endParaRPr lang="en-US"/>
          </a:p>
        </p:txBody>
      </p:sp>
    </p:spTree>
    <p:extLst>
      <p:ext uri="{BB962C8B-B14F-4D97-AF65-F5344CB8AC3E}">
        <p14:creationId xmlns:p14="http://schemas.microsoft.com/office/powerpoint/2010/main" val="2416239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Ladder, fenders, float plan, means to rescue incapacitated person, kill switch, throw ring and 90’ line</a:t>
            </a:r>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33</a:t>
            </a:fld>
            <a:endParaRPr lang="en-US"/>
          </a:p>
        </p:txBody>
      </p:sp>
    </p:spTree>
    <p:extLst>
      <p:ext uri="{BB962C8B-B14F-4D97-AF65-F5344CB8AC3E}">
        <p14:creationId xmlns:p14="http://schemas.microsoft.com/office/powerpoint/2010/main" val="614981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00025" y="1028700"/>
            <a:ext cx="874395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2260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6109487" y="1028700"/>
            <a:ext cx="283448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00025" y="1028700"/>
            <a:ext cx="5751666"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655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6" y="1028700"/>
            <a:ext cx="4314825"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285750" y="3775869"/>
            <a:ext cx="85725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00026" y="3855720"/>
            <a:ext cx="4314825"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4629151" y="1028700"/>
            <a:ext cx="4314825"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4629151" y="3855720"/>
            <a:ext cx="4314825"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7759814"/>
      </p:ext>
    </p:extLst>
  </p:cSld>
  <p:clrMapOvr>
    <a:masterClrMapping/>
  </p:clrMapOvr>
  <p:extLst mod="1">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2916" userDrawn="1">
          <p15:clr>
            <a:srgbClr val="FBAE40"/>
          </p15:clr>
        </p15:guide>
        <p15:guide id="4" pos="284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00025" y="3687764"/>
            <a:ext cx="874395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9273111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2256649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00025" y="2157416"/>
            <a:ext cx="874395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59725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92775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4469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45658" y="5394628"/>
            <a:ext cx="8866847"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Content Placeholder 7"/>
          <p:cNvSpPr>
            <a:spLocks noGrp="1"/>
          </p:cNvSpPr>
          <p:nvPr>
            <p:ph sz="quarter" idx="12"/>
          </p:nvPr>
        </p:nvSpPr>
        <p:spPr>
          <a:xfrm>
            <a:off x="57150" y="66676"/>
            <a:ext cx="9015412"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00025" y="169864"/>
            <a:ext cx="874395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17573401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220610108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solidFill>
                  <a:schemeClr val="tx2"/>
                </a:solidFill>
              </a:rPr>
              <a:pPr algn="r">
                <a:spcBef>
                  <a:spcPct val="50000"/>
                </a:spcBef>
                <a:defRPr/>
              </a:pPr>
              <a:t>‹#›</a:t>
            </a:fld>
            <a:endParaRPr lang="en-US" sz="750" b="0" baseline="0" dirty="0">
              <a:solidFill>
                <a:schemeClr val="tx2"/>
              </a:solidFill>
            </a:endParaRPr>
          </a:p>
        </p:txBody>
      </p:sp>
    </p:spTree>
    <p:extLst>
      <p:ext uri="{BB962C8B-B14F-4D97-AF65-F5344CB8AC3E}">
        <p14:creationId xmlns:p14="http://schemas.microsoft.com/office/powerpoint/2010/main" val="19618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00025" y="1028700"/>
            <a:ext cx="874395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965115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solidFill>
                  <a:schemeClr val="tx2"/>
                </a:solidFill>
              </a:rPr>
              <a:pPr algn="r">
                <a:spcBef>
                  <a:spcPct val="50000"/>
                </a:spcBef>
                <a:defRPr/>
              </a:pPr>
              <a:t>‹#›</a:t>
            </a:fld>
            <a:endParaRPr lang="en-US" sz="750" b="0" baseline="0" dirty="0">
              <a:solidFill>
                <a:schemeClr val="tx2"/>
              </a:solidFill>
            </a:endParaRPr>
          </a:p>
        </p:txBody>
      </p:sp>
    </p:spTree>
    <p:extLst>
      <p:ext uri="{BB962C8B-B14F-4D97-AF65-F5344CB8AC3E}">
        <p14:creationId xmlns:p14="http://schemas.microsoft.com/office/powerpoint/2010/main" val="32493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3040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5547"/>
            <a:ext cx="9148511" cy="6711245"/>
          </a:xfrm>
          <a:prstGeom prst="rect">
            <a:avLst/>
          </a:prstGeom>
        </p:spPr>
      </p:pic>
      <p:sp>
        <p:nvSpPr>
          <p:cNvPr id="14" name="Title 5"/>
          <p:cNvSpPr>
            <a:spLocks noGrp="1"/>
          </p:cNvSpPr>
          <p:nvPr>
            <p:ph type="title"/>
          </p:nvPr>
        </p:nvSpPr>
        <p:spPr>
          <a:xfrm>
            <a:off x="200026" y="265875"/>
            <a:ext cx="4371975"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4665036" y="265875"/>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4665036" y="3528394"/>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00025" y="2059389"/>
            <a:ext cx="436245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631220" cy="830716"/>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105525" cy="827130"/>
          </a:xfrm>
          <a:prstGeom prst="rect">
            <a:avLst/>
          </a:prstGeom>
        </p:spPr>
      </p:pic>
    </p:spTree>
    <p:extLst>
      <p:ext uri="{BB962C8B-B14F-4D97-AF65-F5344CB8AC3E}">
        <p14:creationId xmlns:p14="http://schemas.microsoft.com/office/powerpoint/2010/main" val="318249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9" y="35544"/>
            <a:ext cx="9116469" cy="6822456"/>
          </a:xfrm>
          <a:prstGeom prst="rect">
            <a:avLst/>
          </a:prstGeom>
        </p:spPr>
      </p:pic>
      <p:sp>
        <p:nvSpPr>
          <p:cNvPr id="16" name="TextBox 15"/>
          <p:cNvSpPr txBox="1"/>
          <p:nvPr userDrawn="1"/>
        </p:nvSpPr>
        <p:spPr>
          <a:xfrm>
            <a:off x="200026" y="5217496"/>
            <a:ext cx="3252829" cy="279692"/>
          </a:xfrm>
          <a:prstGeom prst="rect">
            <a:avLst/>
          </a:prstGeom>
          <a:noFill/>
        </p:spPr>
        <p:txBody>
          <a:bodyPr wrap="square" lIns="68580" tIns="0">
            <a:spAutoFit/>
          </a:bodyPr>
          <a:lstStyle/>
          <a:p>
            <a:r>
              <a:rPr lang="en-US" altLang="en-US" sz="506" i="1" dirty="0"/>
              <a:t>“</a:t>
            </a:r>
            <a:r>
              <a:rPr lang="en-US" sz="506"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506" i="1" dirty="0">
                <a:solidFill>
                  <a:srgbClr val="000000"/>
                </a:solidFill>
              </a:rPr>
              <a:t>”</a:t>
            </a:r>
            <a:endParaRPr lang="en-US" sz="506" i="1" dirty="0">
              <a:solidFill>
                <a:srgbClr val="000000"/>
              </a:solidFill>
            </a:endParaRPr>
          </a:p>
        </p:txBody>
      </p:sp>
      <p:sp>
        <p:nvSpPr>
          <p:cNvPr id="18" name="Picture Placeholder 16"/>
          <p:cNvSpPr>
            <a:spLocks noGrp="1" noChangeAspect="1"/>
          </p:cNvSpPr>
          <p:nvPr>
            <p:ph type="pic" sz="quarter" idx="13"/>
          </p:nvPr>
        </p:nvSpPr>
        <p:spPr>
          <a:xfrm>
            <a:off x="6375345" y="3880889"/>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6375345" y="1227141"/>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3544544" y="1227141"/>
            <a:ext cx="2767055"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00025" y="246493"/>
            <a:ext cx="874395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00026" y="1227141"/>
            <a:ext cx="3252829"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631220" cy="830716"/>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105525" cy="827130"/>
          </a:xfrm>
          <a:prstGeom prst="rect">
            <a:avLst/>
          </a:prstGeom>
        </p:spPr>
      </p:pic>
    </p:spTree>
    <p:extLst>
      <p:ext uri="{BB962C8B-B14F-4D97-AF65-F5344CB8AC3E}">
        <p14:creationId xmlns:p14="http://schemas.microsoft.com/office/powerpoint/2010/main" val="1548599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00027" y="1028700"/>
            <a:ext cx="8743949" cy="5600700"/>
          </a:xfrm>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4115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5B6B94-6F19-4E2B-82A4-E3780F0317F0}" type="datetimeFigureOut">
              <a:rPr lang="en-US" smtClean="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86783219"/>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02964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53481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5B6B94-6F19-4E2B-82A4-E3780F0317F0}" type="datetimeFigureOut">
              <a:rPr lang="en-US" smtClean="0"/>
              <a:pPr/>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12228188"/>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5B6B94-6F19-4E2B-82A4-E3780F0317F0}" type="datetimeFigureOut">
              <a:rPr lang="en-US" smtClean="0"/>
              <a:pPr/>
              <a:t>9/28/2019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8455893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00025" y="1028700"/>
            <a:ext cx="874395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17883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D5B6B94-6F19-4E2B-82A4-E3780F0317F0}" type="datetimeFigureOut">
              <a:rPr lang="en-US" smtClean="0"/>
              <a:pPr/>
              <a:t>9/28/2019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00976911"/>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D5B6B94-6F19-4E2B-82A4-E3780F0317F0}" type="datetimeFigureOut">
              <a:rPr lang="en-US" smtClean="0"/>
              <a:pPr/>
              <a:t>9/28/2019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63831285"/>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D5B6B94-6F19-4E2B-82A4-E3780F0317F0}" type="datetimeFigureOut">
              <a:rPr lang="en-US" smtClean="0"/>
              <a:pPr/>
              <a:t>9/28/2019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26793818"/>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B6B94-6F19-4E2B-82A4-E3780F0317F0}" type="datetimeFigureOut">
              <a:rPr lang="en-US" smtClean="0"/>
              <a:pPr/>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36234047"/>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B6B94-6F19-4E2B-82A4-E3780F0317F0}" type="datetimeFigureOut">
              <a:rPr lang="en-US" smtClean="0"/>
              <a:pPr/>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0547294"/>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B6B94-6F19-4E2B-82A4-E3780F0317F0}" type="datetimeFigureOut">
              <a:rPr lang="en-US" smtClean="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3328025"/>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B6B94-6F19-4E2B-82A4-E3780F0317F0}" type="datetimeFigureOut">
              <a:rPr lang="en-US" smtClean="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257352457"/>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B6B94-6F19-4E2B-82A4-E3780F0317F0}" type="datetimeFigureOut">
              <a:rPr lang="en-US" smtClean="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77724967"/>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5B6B94-6F19-4E2B-82A4-E3780F0317F0}" type="datetimeFigureOut">
              <a:rPr lang="en-US" smtClean="0"/>
              <a:pPr/>
              <a:t>9/28/2019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27896250"/>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5B6B94-6F19-4E2B-82A4-E3780F0317F0}" type="datetimeFigureOut">
              <a:rPr lang="en-US" smtClean="0"/>
              <a:pPr/>
              <a:t>9/28/2019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8011633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00025" y="1028700"/>
            <a:ext cx="874395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7832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5B6B94-6F19-4E2B-82A4-E3780F0317F0}" type="datetimeFigureOut">
              <a:rPr lang="en-US" smtClean="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73805134"/>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5B6B94-6F19-4E2B-82A4-E3780F0317F0}" type="datetimeFigureOut">
              <a:rPr lang="en-US" smtClean="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913421893"/>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9" y="35544"/>
            <a:ext cx="9116469" cy="6822456"/>
          </a:xfrm>
          <a:prstGeom prst="rect">
            <a:avLst/>
          </a:prstGeom>
        </p:spPr>
      </p:pic>
      <p:sp>
        <p:nvSpPr>
          <p:cNvPr id="16" name="TextBox 15"/>
          <p:cNvSpPr txBox="1"/>
          <p:nvPr userDrawn="1"/>
        </p:nvSpPr>
        <p:spPr>
          <a:xfrm>
            <a:off x="200026" y="5217496"/>
            <a:ext cx="3252829" cy="279692"/>
          </a:xfrm>
          <a:prstGeom prst="rect">
            <a:avLst/>
          </a:prstGeom>
          <a:noFill/>
        </p:spPr>
        <p:txBody>
          <a:bodyPr wrap="square" lIns="68580" tIns="0">
            <a:spAutoFit/>
          </a:bodyPr>
          <a:lstStyle/>
          <a:p>
            <a:r>
              <a:rPr lang="en-US" altLang="en-US" sz="506" i="1" dirty="0"/>
              <a:t>“</a:t>
            </a:r>
            <a:r>
              <a:rPr lang="en-US" sz="506"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506" i="1" dirty="0">
                <a:solidFill>
                  <a:srgbClr val="000000"/>
                </a:solidFill>
              </a:rPr>
              <a:t>”</a:t>
            </a:r>
            <a:endParaRPr lang="en-US" sz="506" i="1" dirty="0">
              <a:solidFill>
                <a:srgbClr val="000000"/>
              </a:solidFill>
            </a:endParaRPr>
          </a:p>
        </p:txBody>
      </p:sp>
      <p:sp>
        <p:nvSpPr>
          <p:cNvPr id="18" name="Picture Placeholder 16"/>
          <p:cNvSpPr>
            <a:spLocks noGrp="1" noChangeAspect="1"/>
          </p:cNvSpPr>
          <p:nvPr>
            <p:ph type="pic" sz="quarter" idx="13"/>
          </p:nvPr>
        </p:nvSpPr>
        <p:spPr>
          <a:xfrm>
            <a:off x="6375345" y="3880889"/>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6375345" y="1227141"/>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3544544" y="1227141"/>
            <a:ext cx="2767055"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00025" y="246493"/>
            <a:ext cx="874395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00026" y="1227141"/>
            <a:ext cx="3252829"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631220" cy="830716"/>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105525" cy="827130"/>
          </a:xfrm>
          <a:prstGeom prst="rect">
            <a:avLst/>
          </a:prstGeom>
        </p:spPr>
      </p:pic>
    </p:spTree>
    <p:extLst>
      <p:ext uri="{BB962C8B-B14F-4D97-AF65-F5344CB8AC3E}">
        <p14:creationId xmlns:p14="http://schemas.microsoft.com/office/powerpoint/2010/main" val="2577610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00025" y="6191106"/>
            <a:ext cx="8743950" cy="438297"/>
          </a:xfrm>
          <a:prstGeom prst="rect">
            <a:avLst/>
          </a:prstGeom>
          <a:noFill/>
          <a:ln w="9525">
            <a:noFill/>
            <a:miter lim="800000"/>
            <a:headEnd/>
            <a:tailEnd/>
          </a:ln>
        </p:spPr>
        <p:txBody>
          <a:bodyPr lIns="91440" tIns="0" numCol="1"/>
          <a:lstStyle>
            <a:lvl1pPr marL="0" indent="0">
              <a:buNone/>
              <a:defRPr sz="675">
                <a:solidFill>
                  <a:schemeClr val="tx1">
                    <a:lumMod val="75000"/>
                    <a:lumOff val="25000"/>
                  </a:schemeClr>
                </a:solidFill>
              </a:defRPr>
            </a:lvl1pPr>
            <a:lvl2pPr>
              <a:defRPr sz="1013">
                <a:solidFill>
                  <a:srgbClr val="83847A"/>
                </a:solidFill>
              </a:defRPr>
            </a:lvl2pPr>
            <a:lvl3pPr>
              <a:defRPr sz="844">
                <a:solidFill>
                  <a:srgbClr val="83847A"/>
                </a:solidFill>
              </a:defRPr>
            </a:lvl3pPr>
            <a:lvl4pPr>
              <a:defRPr sz="844">
                <a:solidFill>
                  <a:srgbClr val="83847A"/>
                </a:solidFill>
              </a:defRPr>
            </a:lvl4pPr>
            <a:lvl5pPr>
              <a:defRPr sz="844">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00025" y="1028703"/>
            <a:ext cx="874395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458141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9144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215259528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6" y="1028700"/>
            <a:ext cx="4291055"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4652921" y="1028700"/>
            <a:ext cx="4291055"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36251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00026" y="1028703"/>
            <a:ext cx="4289679" cy="666241"/>
          </a:xfrm>
        </p:spPr>
        <p:txBody>
          <a:bodyPr bIns="0" anchor="b"/>
          <a:lstStyle>
            <a:lvl1pPr>
              <a:defRPr sz="1125">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00026" y="1743078"/>
            <a:ext cx="4291055" cy="48863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4652921" y="1743078"/>
            <a:ext cx="4291055" cy="48863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4654297" y="1028703"/>
            <a:ext cx="4289679" cy="666241"/>
          </a:xfrm>
        </p:spPr>
        <p:txBody>
          <a:bodyPr bIns="0" anchor="b"/>
          <a:lstStyle>
            <a:lvl1pPr>
              <a:defRPr sz="1125">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28583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6" y="1028700"/>
            <a:ext cx="283448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192309" y="1028700"/>
            <a:ext cx="5751667"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25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image" Target="../media/image3.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50007" y="38099"/>
            <a:ext cx="9043988"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675" dirty="0"/>
          </a:p>
        </p:txBody>
      </p:sp>
      <p:sp>
        <p:nvSpPr>
          <p:cNvPr id="4099" name="Title Placeholder 1"/>
          <p:cNvSpPr>
            <a:spLocks noGrp="1"/>
          </p:cNvSpPr>
          <p:nvPr>
            <p:ph type="title"/>
          </p:nvPr>
        </p:nvSpPr>
        <p:spPr bwMode="auto">
          <a:xfrm>
            <a:off x="716145" y="128983"/>
            <a:ext cx="7638816"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00025" y="1028700"/>
            <a:ext cx="874395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5"/>
          <a:srcRect/>
          <a:stretch>
            <a:fillRect/>
          </a:stretch>
        </p:blipFill>
        <p:spPr bwMode="auto">
          <a:xfrm>
            <a:off x="4559300" y="3416312"/>
            <a:ext cx="19050" cy="3175"/>
          </a:xfrm>
          <a:prstGeom prst="rect">
            <a:avLst/>
          </a:prstGeom>
          <a:noFill/>
          <a:ln w="9525">
            <a:noFill/>
            <a:miter lim="800000"/>
            <a:headEnd/>
            <a:tailEnd/>
          </a:ln>
        </p:spPr>
      </p:pic>
      <p:sp>
        <p:nvSpPr>
          <p:cNvPr id="12"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
        <p:nvSpPr>
          <p:cNvPr id="6" name="Footer Placeholder 5"/>
          <p:cNvSpPr>
            <a:spLocks noGrp="1"/>
          </p:cNvSpPr>
          <p:nvPr>
            <p:ph type="ftr" sz="quarter" idx="3"/>
          </p:nvPr>
        </p:nvSpPr>
        <p:spPr>
          <a:xfrm>
            <a:off x="207169" y="6640512"/>
            <a:ext cx="3086100" cy="182880"/>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6886575" y="6640512"/>
            <a:ext cx="2057400" cy="182880"/>
          </a:xfrm>
          <a:prstGeom prst="rect">
            <a:avLst/>
          </a:prstGeom>
        </p:spPr>
        <p:txBody>
          <a:bodyPr vert="horz" lIns="91440" tIns="45720" rIns="91440" bIns="45720" rtlCol="0" anchor="ctr"/>
          <a:lstStyle>
            <a:lvl1pPr algn="r">
              <a:defRPr sz="675">
                <a:solidFill>
                  <a:schemeClr val="tx1">
                    <a:tint val="75000"/>
                  </a:schemeClr>
                </a:solidFill>
              </a:defRPr>
            </a:lvl1pPr>
          </a:lstStyle>
          <a:p>
            <a:fld id="{0D5B6B94-6F19-4E2B-82A4-E3780F0317F0}" type="datetimeFigureOut">
              <a:rPr lang="en-US" smtClean="0"/>
              <a:pPr/>
              <a:t>9/28/2019</a:t>
            </a:fld>
            <a:endParaRPr lang="en-US" dirty="0"/>
          </a:p>
        </p:txBody>
      </p:sp>
      <p:pic>
        <p:nvPicPr>
          <p:cNvPr id="13" name="Picture 12"/>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21952" y="256443"/>
            <a:ext cx="496209" cy="653036"/>
          </a:xfrm>
          <a:prstGeom prst="rect">
            <a:avLst/>
          </a:prstGeom>
        </p:spPr>
      </p:pic>
      <p:pic>
        <p:nvPicPr>
          <p:cNvPr id="15" name="Picture 14"/>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8346278" y="334036"/>
            <a:ext cx="727585" cy="497851"/>
          </a:xfrm>
          <a:prstGeom prst="rect">
            <a:avLst/>
          </a:prstGeom>
        </p:spPr>
      </p:pic>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681" r:id="rId3"/>
    <p:sldLayoutId id="2147483682" r:id="rId4"/>
    <p:sldLayoutId id="2147483707" r:id="rId5"/>
    <p:sldLayoutId id="2147483708" r:id="rId6"/>
    <p:sldLayoutId id="2147483687" r:id="rId7"/>
    <p:sldLayoutId id="2147483688" r:id="rId8"/>
    <p:sldLayoutId id="2147483689" r:id="rId9"/>
    <p:sldLayoutId id="2147483690" r:id="rId10"/>
    <p:sldLayoutId id="2147483691" r:id="rId11"/>
    <p:sldLayoutId id="2147483697" r:id="rId12"/>
    <p:sldLayoutId id="2147483698" r:id="rId13"/>
    <p:sldLayoutId id="2147483709" r:id="rId14"/>
    <p:sldLayoutId id="2147483699" r:id="rId15"/>
    <p:sldLayoutId id="2147483701" r:id="rId16"/>
    <p:sldLayoutId id="2147483710" r:id="rId17"/>
    <p:sldLayoutId id="2147483702" r:id="rId18"/>
    <p:sldLayoutId id="2147483703" r:id="rId19"/>
    <p:sldLayoutId id="2147483704" r:id="rId20"/>
    <p:sldLayoutId id="2147483705" r:id="rId21"/>
    <p:sldLayoutId id="2147483711" r:id="rId22"/>
    <p:sldLayoutId id="2147483714" r:id="rId23"/>
  </p:sldLayoutIdLst>
  <p:timing>
    <p:tnLst>
      <p:par>
        <p:cTn id="1" dur="indefinite" restart="never" nodeType="tmRoot"/>
      </p:par>
    </p:tnLst>
  </p:timing>
  <p:hf hd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5pPr>
      <a:lvl6pPr marL="192881" algn="l" rtl="0" eaLnBrk="1" fontAlgn="base" hangingPunct="1">
        <a:spcBef>
          <a:spcPct val="0"/>
        </a:spcBef>
        <a:spcAft>
          <a:spcPct val="0"/>
        </a:spcAft>
        <a:defRPr sz="1856">
          <a:solidFill>
            <a:schemeClr val="tx1"/>
          </a:solidFill>
          <a:latin typeface="Arial" charset="0"/>
          <a:cs typeface="Arial" charset="0"/>
        </a:defRPr>
      </a:lvl6pPr>
      <a:lvl7pPr marL="385763" algn="l" rtl="0" eaLnBrk="1" fontAlgn="base" hangingPunct="1">
        <a:spcBef>
          <a:spcPct val="0"/>
        </a:spcBef>
        <a:spcAft>
          <a:spcPct val="0"/>
        </a:spcAft>
        <a:defRPr sz="1856">
          <a:solidFill>
            <a:schemeClr val="tx1"/>
          </a:solidFill>
          <a:latin typeface="Arial" charset="0"/>
          <a:cs typeface="Arial" charset="0"/>
        </a:defRPr>
      </a:lvl7pPr>
      <a:lvl8pPr marL="578644" algn="l" rtl="0" eaLnBrk="1" fontAlgn="base" hangingPunct="1">
        <a:spcBef>
          <a:spcPct val="0"/>
        </a:spcBef>
        <a:spcAft>
          <a:spcPct val="0"/>
        </a:spcAft>
        <a:defRPr sz="1856">
          <a:solidFill>
            <a:schemeClr val="tx1"/>
          </a:solidFill>
          <a:latin typeface="Arial" charset="0"/>
          <a:cs typeface="Arial" charset="0"/>
        </a:defRPr>
      </a:lvl8pPr>
      <a:lvl9pPr marL="771525" algn="l" rtl="0" eaLnBrk="1" fontAlgn="base" hangingPunct="1">
        <a:spcBef>
          <a:spcPct val="0"/>
        </a:spcBef>
        <a:spcAft>
          <a:spcPct val="0"/>
        </a:spcAft>
        <a:defRPr sz="1856">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170260" indent="-170260" algn="l" rtl="0" eaLnBrk="1" fontAlgn="base" hangingPunct="1">
        <a:spcBef>
          <a:spcPts val="0"/>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46472" indent="-176213"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15541" indent="-169069"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685800" indent="-170260"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634" userDrawn="1">
          <p15:clr>
            <a:srgbClr val="5ACBF0"/>
          </p15:clr>
        </p15:guide>
        <p15:guide id="2" pos="9728" userDrawn="1">
          <p15:clr>
            <a:srgbClr val="5ACBF0"/>
          </p15:clr>
        </p15:guide>
        <p15:guide id="3" pos="126"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50007" y="38099"/>
            <a:ext cx="9043988"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675" dirty="0"/>
          </a:p>
        </p:txBody>
      </p:sp>
      <p:sp>
        <p:nvSpPr>
          <p:cNvPr id="23" name="Text Placeholder 2"/>
          <p:cNvSpPr>
            <a:spLocks noGrp="1"/>
          </p:cNvSpPr>
          <p:nvPr>
            <p:ph type="body" idx="1"/>
          </p:nvPr>
        </p:nvSpPr>
        <p:spPr bwMode="auto">
          <a:xfrm>
            <a:off x="200025" y="1028700"/>
            <a:ext cx="874395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4" name="Picture 6"/>
          <p:cNvPicPr>
            <a:picLocks noChangeAspect="1"/>
          </p:cNvPicPr>
          <p:nvPr userDrawn="1"/>
        </p:nvPicPr>
        <p:blipFill>
          <a:blip r:embed="rId3"/>
          <a:srcRect/>
          <a:stretch>
            <a:fillRect/>
          </a:stretch>
        </p:blipFill>
        <p:spPr bwMode="auto">
          <a:xfrm>
            <a:off x="4559300" y="3416312"/>
            <a:ext cx="19050" cy="3175"/>
          </a:xfrm>
          <a:prstGeom prst="rect">
            <a:avLst/>
          </a:prstGeom>
          <a:noFill/>
          <a:ln w="9525">
            <a:noFill/>
            <a:miter lim="800000"/>
            <a:headEnd/>
            <a:tailEnd/>
          </a:ln>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14314" y="256443"/>
            <a:ext cx="372157" cy="653036"/>
          </a:xfrm>
          <a:prstGeom prst="rect">
            <a:avLst/>
          </a:prstGeom>
        </p:spPr>
      </p:pic>
      <p:sp>
        <p:nvSpPr>
          <p:cNvPr id="15"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pic>
        <p:nvPicPr>
          <p:cNvPr id="16" name="Picture 1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449907" y="334039"/>
            <a:ext cx="545689" cy="497851"/>
          </a:xfrm>
          <a:prstGeom prst="rect">
            <a:avLst/>
          </a:prstGeom>
        </p:spPr>
      </p:pic>
      <p:sp>
        <p:nvSpPr>
          <p:cNvPr id="19" name="Title Placeholder 1"/>
          <p:cNvSpPr>
            <a:spLocks noGrp="1"/>
          </p:cNvSpPr>
          <p:nvPr>
            <p:ph type="title"/>
          </p:nvPr>
        </p:nvSpPr>
        <p:spPr bwMode="auto">
          <a:xfrm>
            <a:off x="716145" y="128983"/>
            <a:ext cx="7638816"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20" name="Footer Placeholder 5"/>
          <p:cNvSpPr>
            <a:spLocks noGrp="1"/>
          </p:cNvSpPr>
          <p:nvPr>
            <p:ph type="ftr" sz="quarter" idx="3"/>
          </p:nvPr>
        </p:nvSpPr>
        <p:spPr>
          <a:xfrm>
            <a:off x="207169" y="6640512"/>
            <a:ext cx="3086100" cy="182880"/>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6886575" y="6640512"/>
            <a:ext cx="2057400" cy="182880"/>
          </a:xfrm>
          <a:prstGeom prst="rect">
            <a:avLst/>
          </a:prstGeom>
        </p:spPr>
        <p:txBody>
          <a:bodyPr vert="horz" lIns="91440" tIns="45720" rIns="91440" bIns="45720" rtlCol="0" anchor="ctr"/>
          <a:lstStyle>
            <a:lvl1pPr algn="r">
              <a:defRPr sz="675">
                <a:solidFill>
                  <a:schemeClr val="tx1">
                    <a:tint val="75000"/>
                  </a:schemeClr>
                </a:solidFill>
              </a:defRPr>
            </a:lvl1pPr>
          </a:lstStyle>
          <a:p>
            <a:fld id="{0D5B6B94-6F19-4E2B-82A4-E3780F0317F0}" type="datetimeFigureOut">
              <a:rPr lang="en-US" smtClean="0"/>
              <a:pPr/>
              <a:t>9/28/2019</a:t>
            </a:fld>
            <a:endParaRPr lang="en-US" dirty="0"/>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Lst>
  <p:timing>
    <p:tnLst>
      <p:par>
        <p:cTn id="1" dur="indefinite" restart="never" nodeType="tmRoot"/>
      </p:par>
    </p:tnLst>
  </p:timing>
  <p:hf hd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5pPr>
      <a:lvl6pPr marL="192881" algn="l" rtl="0" eaLnBrk="1" fontAlgn="base" hangingPunct="1">
        <a:spcBef>
          <a:spcPct val="0"/>
        </a:spcBef>
        <a:spcAft>
          <a:spcPct val="0"/>
        </a:spcAft>
        <a:defRPr sz="1856">
          <a:solidFill>
            <a:schemeClr val="tx1"/>
          </a:solidFill>
          <a:latin typeface="Arial" charset="0"/>
          <a:cs typeface="Arial" charset="0"/>
        </a:defRPr>
      </a:lvl6pPr>
      <a:lvl7pPr marL="385763" algn="l" rtl="0" eaLnBrk="1" fontAlgn="base" hangingPunct="1">
        <a:spcBef>
          <a:spcPct val="0"/>
        </a:spcBef>
        <a:spcAft>
          <a:spcPct val="0"/>
        </a:spcAft>
        <a:defRPr sz="1856">
          <a:solidFill>
            <a:schemeClr val="tx1"/>
          </a:solidFill>
          <a:latin typeface="Arial" charset="0"/>
          <a:cs typeface="Arial" charset="0"/>
        </a:defRPr>
      </a:lvl7pPr>
      <a:lvl8pPr marL="578644" algn="l" rtl="0" eaLnBrk="1" fontAlgn="base" hangingPunct="1">
        <a:spcBef>
          <a:spcPct val="0"/>
        </a:spcBef>
        <a:spcAft>
          <a:spcPct val="0"/>
        </a:spcAft>
        <a:defRPr sz="1856">
          <a:solidFill>
            <a:schemeClr val="tx1"/>
          </a:solidFill>
          <a:latin typeface="Arial" charset="0"/>
          <a:cs typeface="Arial" charset="0"/>
        </a:defRPr>
      </a:lvl8pPr>
      <a:lvl9pPr marL="771525" algn="l" rtl="0" eaLnBrk="1" fontAlgn="base" hangingPunct="1">
        <a:spcBef>
          <a:spcPct val="0"/>
        </a:spcBef>
        <a:spcAft>
          <a:spcPct val="0"/>
        </a:spcAft>
        <a:defRPr sz="1856">
          <a:solidFill>
            <a:schemeClr val="tx1"/>
          </a:solidFill>
          <a:latin typeface="Arial" charset="0"/>
          <a:cs typeface="Arial" charset="0"/>
        </a:defRPr>
      </a:lvl9pPr>
    </p:titleStyle>
    <p:bodyStyle>
      <a:lvl1pPr marL="0" indent="0" algn="l" rtl="0" eaLnBrk="1" fontAlgn="base" hangingPunct="1">
        <a:spcBef>
          <a:spcPts val="127"/>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172641" indent="-172641" algn="l" rtl="0" eaLnBrk="1" fontAlgn="base" hangingPunct="1">
        <a:spcBef>
          <a:spcPts val="127"/>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46472" indent="-17383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13160" indent="-166688"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685800" indent="-17264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634" userDrawn="1">
          <p15:clr>
            <a:srgbClr val="5ACBF0"/>
          </p15:clr>
        </p15:guide>
        <p15:guide id="2" pos="9728" userDrawn="1">
          <p15:clr>
            <a:srgbClr val="5ACBF0"/>
          </p15:clr>
        </p15:guide>
        <p15:guide id="3" pos="126" userDrawn="1">
          <p15:clr>
            <a:srgbClr val="5ACBF0"/>
          </p15:clr>
        </p15:guide>
        <p15:guide id="5" orient="horz" pos="637" userDrawn="1">
          <p15:clr>
            <a:srgbClr val="F26B43"/>
          </p15:clr>
        </p15:guide>
        <p15:guide id="0" orient="horz" pos="583" userDrawn="1">
          <p15:clr>
            <a:srgbClr val="F26B43"/>
          </p15:clr>
        </p15:guide>
        <p15:guide id="6" orient="horz" pos="417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5B6B94-6F19-4E2B-82A4-E3780F0317F0}" type="datetimeFigureOut">
              <a:rPr lang="en-US" smtClean="0"/>
              <a:pPr/>
              <a:t>9/28/2019</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t>‹#›</a:t>
            </a:fld>
            <a:endParaRPr lang="en-US" dirty="0"/>
          </a:p>
        </p:txBody>
      </p:sp>
      <p:sp>
        <p:nvSpPr>
          <p:cNvPr id="13"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pic>
        <p:nvPicPr>
          <p:cNvPr id="14" name="Picture 13"/>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221952" y="256443"/>
            <a:ext cx="496209" cy="653036"/>
          </a:xfrm>
          <a:prstGeom prst="rect">
            <a:avLst/>
          </a:prstGeom>
        </p:spPr>
      </p:pic>
      <p:pic>
        <p:nvPicPr>
          <p:cNvPr id="15" name="Picture 14"/>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8346278" y="334036"/>
            <a:ext cx="727585" cy="497851"/>
          </a:xfrm>
          <a:prstGeom prst="rect">
            <a:avLst/>
          </a:prstGeom>
        </p:spPr>
      </p:pic>
    </p:spTree>
    <p:extLst>
      <p:ext uri="{BB962C8B-B14F-4D97-AF65-F5344CB8AC3E}">
        <p14:creationId xmlns:p14="http://schemas.microsoft.com/office/powerpoint/2010/main" val="1061895454"/>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Lst>
  <p:hf hd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34" userDrawn="1">
          <p15:clr>
            <a:srgbClr val="5ACBF0"/>
          </p15:clr>
        </p15:guide>
        <p15:guide id="2" pos="9728" userDrawn="1">
          <p15:clr>
            <a:srgbClr val="5ACBF0"/>
          </p15:clr>
        </p15:guide>
        <p15:guide id="3" pos="126"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6.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6.xml"/><Relationship Id="rId1" Type="http://schemas.openxmlformats.org/officeDocument/2006/relationships/vmlDrawing" Target="../drawings/vmlDrawing3.v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6.xml"/><Relationship Id="rId1" Type="http://schemas.openxmlformats.org/officeDocument/2006/relationships/vmlDrawing" Target="../drawings/vmlDrawing4.v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6.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6.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4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lvl="0" algn="ctr">
              <a:defRPr/>
            </a:pPr>
            <a:r>
              <a:rPr lang="en-US" sz="4400" dirty="0">
                <a:solidFill>
                  <a:sysClr val="windowText" lastClr="000000"/>
                </a:solidFill>
                <a:latin typeface="Arial" panose="020B0604020202020204" pitchFamily="34" charset="0"/>
                <a:cs typeface="Arial" panose="020B0604020202020204" pitchFamily="34" charset="0"/>
              </a:rPr>
              <a:t>MOTORBOAT TRAINING, TESTING &amp; LICENSING</a:t>
            </a:r>
          </a:p>
        </p:txBody>
      </p:sp>
      <p:sp>
        <p:nvSpPr>
          <p:cNvPr id="2" name="Text Placeholder 1"/>
          <p:cNvSpPr>
            <a:spLocks noGrp="1"/>
          </p:cNvSpPr>
          <p:nvPr>
            <p:ph type="body" sz="quarter" idx="16"/>
          </p:nvPr>
        </p:nvSpPr>
        <p:spPr>
          <a:xfrm>
            <a:off x="73565" y="1995628"/>
            <a:ext cx="3768860" cy="2021896"/>
          </a:xfrm>
        </p:spPr>
        <p:txBody>
          <a:bodyPr>
            <a:normAutofit/>
          </a:bodyPr>
          <a:lstStyle/>
          <a:p>
            <a:r>
              <a:rPr lang="en-US" sz="1800" b="1" dirty="0" smtClean="0">
                <a:solidFill>
                  <a:schemeClr val="bg1"/>
                </a:solidFill>
                <a:latin typeface="Arial" panose="020B0604020202020204" pitchFamily="34" charset="0"/>
                <a:cs typeface="Arial" panose="020B0604020202020204" pitchFamily="34" charset="0"/>
              </a:rPr>
              <a:t>Presenter: </a:t>
            </a:r>
            <a:endParaRPr lang="en-US" sz="1800" b="1" dirty="0">
              <a:solidFill>
                <a:schemeClr val="bg1"/>
              </a:solidFill>
              <a:latin typeface="Arial" panose="020B0604020202020204" pitchFamily="34" charset="0"/>
              <a:cs typeface="Arial" panose="020B0604020202020204" pitchFamily="34" charset="0"/>
            </a:endParaRPr>
          </a:p>
          <a:p>
            <a:r>
              <a:rPr lang="en-US" sz="1800" b="1" dirty="0" smtClean="0">
                <a:solidFill>
                  <a:schemeClr val="bg1"/>
                </a:solidFill>
                <a:latin typeface="Arial" panose="020B0604020202020204" pitchFamily="34" charset="0"/>
                <a:cs typeface="Arial" panose="020B0604020202020204" pitchFamily="34" charset="0"/>
              </a:rPr>
              <a:t>Title: </a:t>
            </a:r>
            <a:r>
              <a:rPr lang="en-US" sz="1800" b="1" dirty="0" smtClean="0">
                <a:solidFill>
                  <a:srgbClr val="002060"/>
                </a:solidFill>
                <a:latin typeface="Arial" panose="020B0604020202020204" pitchFamily="34" charset="0"/>
                <a:cs typeface="Arial" panose="020B0604020202020204" pitchFamily="34" charset="0"/>
              </a:rPr>
              <a:t>Required Equipment</a:t>
            </a:r>
          </a:p>
          <a:p>
            <a:r>
              <a:rPr lang="en-US" sz="1800" b="1" dirty="0" smtClean="0">
                <a:solidFill>
                  <a:srgbClr val="002060"/>
                </a:solidFill>
                <a:latin typeface="Arial" panose="020B0604020202020204" pitchFamily="34" charset="0"/>
                <a:cs typeface="Arial" panose="020B0604020202020204" pitchFamily="34" charset="0"/>
              </a:rPr>
              <a:t>Manual - TAB </a:t>
            </a:r>
            <a:r>
              <a:rPr lang="en-US" sz="1800" b="1" dirty="0" smtClean="0">
                <a:solidFill>
                  <a:srgbClr val="002060"/>
                </a:solidFill>
                <a:latin typeface="Arial" panose="020B0604020202020204" pitchFamily="34" charset="0"/>
                <a:cs typeface="Arial" panose="020B0604020202020204" pitchFamily="34" charset="0"/>
              </a:rPr>
              <a:t>5</a:t>
            </a:r>
          </a:p>
          <a:p>
            <a:endParaRPr lang="en-US" sz="1800" b="1" dirty="0">
              <a:solidFill>
                <a:srgbClr val="002060"/>
              </a:solidFill>
              <a:latin typeface="Arial" panose="020B0604020202020204" pitchFamily="34" charset="0"/>
              <a:cs typeface="Arial" panose="020B0604020202020204" pitchFamily="34" charset="0"/>
            </a:endParaRPr>
          </a:p>
          <a:p>
            <a:r>
              <a:rPr lang="en-US" sz="1800" b="1" dirty="0" smtClean="0">
                <a:solidFill>
                  <a:schemeClr val="bg1"/>
                </a:solidFill>
                <a:latin typeface="Arial" panose="020B0604020202020204" pitchFamily="34" charset="0"/>
                <a:cs typeface="Arial" panose="020B0604020202020204" pitchFamily="34" charset="0"/>
              </a:rPr>
              <a:t>Date:</a:t>
            </a:r>
            <a:endParaRPr lang="en-US" sz="18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4392" y="1971553"/>
            <a:ext cx="2833911" cy="2125433"/>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72565" y="4017525"/>
            <a:ext cx="2736714" cy="2052536"/>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62349" y="4027252"/>
            <a:ext cx="2718970" cy="2042809"/>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169578" y="1979056"/>
            <a:ext cx="2740054" cy="2055040"/>
          </a:xfrm>
          <a:prstGeom prst="rect">
            <a:avLst/>
          </a:prstGeom>
        </p:spPr>
      </p:pic>
    </p:spTree>
    <p:extLst>
      <p:ext uri="{BB962C8B-B14F-4D97-AF65-F5344CB8AC3E}">
        <p14:creationId xmlns:p14="http://schemas.microsoft.com/office/powerpoint/2010/main" val="3876117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10</a:t>
            </a:fld>
            <a:endParaRPr lang="en-US" dirty="0"/>
          </a:p>
        </p:txBody>
      </p:sp>
      <p:sp>
        <p:nvSpPr>
          <p:cNvPr id="6" name="Title 1"/>
          <p:cNvSpPr txBox="1">
            <a:spLocks/>
          </p:cNvSpPr>
          <p:nvPr/>
        </p:nvSpPr>
        <p:spPr bwMode="auto">
          <a:xfrm>
            <a:off x="301625" y="22225"/>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rgbClr val="FFFFCC"/>
                </a:solidFill>
                <a:effectLst>
                  <a:outerShdw blurRad="38100" dist="38100" dir="2700000" algn="tl">
                    <a:srgbClr val="000000"/>
                  </a:outerShdw>
                </a:effectLst>
                <a:uLnTx/>
                <a:uFillTx/>
                <a:latin typeface="Tahoma"/>
                <a:ea typeface="+mj-ea"/>
                <a:cs typeface="+mj-cs"/>
              </a:rPr>
              <a:t>PFD Conditions cont’d</a:t>
            </a:r>
            <a:endParaRPr kumimoji="0" lang="en-US" sz="4400" b="0" i="0" u="none" strike="noStrike" kern="0" cap="none" spc="0" normalizeH="0" baseline="0" noProof="0" dirty="0">
              <a:ln>
                <a:noFill/>
              </a:ln>
              <a:solidFill>
                <a:srgbClr val="FFFFCC"/>
              </a:solidFill>
              <a:effectLst>
                <a:outerShdw blurRad="38100" dist="38100" dir="2700000" algn="tl">
                  <a:srgbClr val="000000"/>
                </a:outerShdw>
              </a:effectLst>
              <a:uLnTx/>
              <a:uFillTx/>
              <a:latin typeface="Tahoma"/>
              <a:ea typeface="+mj-ea"/>
              <a:cs typeface="+mj-cs"/>
            </a:endParaRPr>
          </a:p>
        </p:txBody>
      </p:sp>
      <p:sp>
        <p:nvSpPr>
          <p:cNvPr id="7" name="Content Placeholder 2"/>
          <p:cNvSpPr txBox="1">
            <a:spLocks/>
          </p:cNvSpPr>
          <p:nvPr/>
        </p:nvSpPr>
        <p:spPr bwMode="auto">
          <a:xfrm>
            <a:off x="0" y="838200"/>
            <a:ext cx="9144000" cy="6019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0" fontAlgn="base" latinLnBrk="0" hangingPunct="0">
              <a:lnSpc>
                <a:spcPct val="100000"/>
              </a:lnSpc>
              <a:spcBef>
                <a:spcPct val="20000"/>
              </a:spcBef>
              <a:spcAft>
                <a:spcPct val="0"/>
              </a:spcAft>
              <a:buClr>
                <a:srgbClr val="A3C145"/>
              </a:buClr>
              <a:buSzPct val="80000"/>
              <a:buFont typeface="Arial" panose="020B0604020202020204" pitchFamily="34" charset="0"/>
              <a:buChar char="►"/>
              <a:tabLst/>
              <a:defRPr/>
            </a:pPr>
            <a:r>
              <a:rPr kumimoji="0" lang="en-US" sz="2800" b="0" i="0" u="none" strike="noStrike" kern="0" cap="none" spc="0" normalizeH="0" baseline="0" noProof="0" dirty="0" smtClean="0">
                <a:ln>
                  <a:noFill/>
                </a:ln>
                <a:solidFill>
                  <a:srgbClr val="00B050"/>
                </a:solidFill>
                <a:effectLst>
                  <a:outerShdw blurRad="38100" dist="38100" dir="2700000" algn="tl">
                    <a:srgbClr val="000000"/>
                  </a:outerShdw>
                </a:effectLst>
                <a:uLnTx/>
                <a:uFillTx/>
                <a:latin typeface="Arial" panose="020B0604020202020204" pitchFamily="34" charset="0"/>
                <a:cs typeface="Arial" panose="020B0604020202020204" pitchFamily="34" charset="0"/>
              </a:rPr>
              <a:t>Adult</a:t>
            </a: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(persons weighing 90 pounds or</a:t>
            </a:r>
            <a:r>
              <a:rPr kumimoji="0" lang="en-US" sz="2800" b="0" i="0" u="none" strike="noStrike" kern="0" cap="none" spc="0" normalizeH="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more</a:t>
            </a: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and capable of supporting a minimum of </a:t>
            </a:r>
            <a:r>
              <a:rPr kumimoji="0" lang="en-US" sz="2800" b="0" i="0" u="none" strike="noStrike" kern="0" cap="none" spc="0" normalizeH="0" baseline="0" noProof="0" dirty="0" smtClean="0">
                <a:ln>
                  <a:noFill/>
                </a:ln>
                <a:solidFill>
                  <a:srgbClr val="00B050"/>
                </a:solidFill>
                <a:effectLst>
                  <a:outerShdw blurRad="38100" dist="38100" dir="2700000" algn="tl">
                    <a:srgbClr val="000000"/>
                  </a:outerShdw>
                </a:effectLst>
                <a:uLnTx/>
                <a:uFillTx/>
                <a:latin typeface="Arial" panose="020B0604020202020204" pitchFamily="34" charset="0"/>
                <a:cs typeface="Arial" panose="020B0604020202020204" pitchFamily="34" charset="0"/>
              </a:rPr>
              <a:t>25</a:t>
            </a: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pounds of buoyancy in fresh water for 48 hours</a:t>
            </a:r>
          </a:p>
          <a:p>
            <a:pPr marL="342900" marR="0" lvl="0" indent="-342900" algn="l" defTabSz="914400" rtl="0" eaLnBrk="0" fontAlgn="base" latinLnBrk="0" hangingPunct="0">
              <a:lnSpc>
                <a:spcPct val="100000"/>
              </a:lnSpc>
              <a:spcBef>
                <a:spcPct val="20000"/>
              </a:spcBef>
              <a:spcAft>
                <a:spcPct val="0"/>
              </a:spcAft>
              <a:buClr>
                <a:srgbClr val="A3C145"/>
              </a:buClr>
              <a:buSzPct val="80000"/>
              <a:buFont typeface="Arial" panose="020B0604020202020204" pitchFamily="34" charset="0"/>
              <a:buChar char="►"/>
              <a:tabLst/>
              <a:defRPr/>
            </a:pPr>
            <a:r>
              <a:rPr kumimoji="0" lang="en-US" sz="2800" b="0" i="0" u="none" strike="noStrike" kern="0" cap="none" spc="0" normalizeH="0" baseline="0" noProof="0" dirty="0" smtClean="0">
                <a:ln>
                  <a:noFill/>
                </a:ln>
                <a:solidFill>
                  <a:srgbClr val="0070C0"/>
                </a:solidFill>
                <a:effectLst>
                  <a:outerShdw blurRad="38100" dist="38100" dir="2700000" algn="tl">
                    <a:srgbClr val="000000"/>
                  </a:outerShdw>
                </a:effectLst>
                <a:uLnTx/>
                <a:uFillTx/>
                <a:latin typeface="Arial" panose="020B0604020202020204" pitchFamily="34" charset="0"/>
                <a:cs typeface="Arial" panose="020B0604020202020204" pitchFamily="34" charset="0"/>
              </a:rPr>
              <a:t>Child</a:t>
            </a: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(persons weighing less than 90 pounds) and capable of supporting a minimum of </a:t>
            </a:r>
            <a:r>
              <a:rPr kumimoji="0" lang="en-US" sz="2800" b="0" i="0" u="none" strike="noStrike" kern="0" cap="none" spc="0" normalizeH="0" baseline="0" noProof="0" dirty="0" smtClean="0">
                <a:ln>
                  <a:noFill/>
                </a:ln>
                <a:solidFill>
                  <a:srgbClr val="0070C0"/>
                </a:solidFill>
                <a:effectLst>
                  <a:outerShdw blurRad="38100" dist="38100" dir="2700000" algn="tl">
                    <a:srgbClr val="000000"/>
                  </a:outerShdw>
                </a:effectLst>
                <a:uLnTx/>
                <a:uFillTx/>
                <a:latin typeface="Arial" panose="020B0604020202020204" pitchFamily="34" charset="0"/>
                <a:cs typeface="Arial" panose="020B0604020202020204" pitchFamily="34" charset="0"/>
              </a:rPr>
              <a:t>16.5</a:t>
            </a: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pounds of buoyancy in fresh water for 48 hours</a:t>
            </a:r>
          </a:p>
          <a:p>
            <a:pPr marL="342900" marR="0" lvl="0" indent="-342900" algn="l" defTabSz="914400" rtl="0" eaLnBrk="0" fontAlgn="base" latinLnBrk="0" hangingPunct="0">
              <a:lnSpc>
                <a:spcPct val="100000"/>
              </a:lnSpc>
              <a:spcBef>
                <a:spcPct val="20000"/>
              </a:spcBef>
              <a:spcAft>
                <a:spcPct val="0"/>
              </a:spcAft>
              <a:buClr>
                <a:srgbClr val="A3C145"/>
              </a:buClr>
              <a:buSzPct val="80000"/>
              <a:buFont typeface="Arial" panose="020B0604020202020204" pitchFamily="34" charset="0"/>
              <a:buChar char="►"/>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Shall support the wearer in the water in an upright or slightly backward position, and shall provide support to the head so that the face of an unconscious or exhausted person is held above the water</a:t>
            </a:r>
          </a:p>
          <a:p>
            <a:pPr marL="342900" marR="0" lvl="0" indent="-342900" algn="l" defTabSz="914400" rtl="0" eaLnBrk="0" fontAlgn="base" latinLnBrk="0" hangingPunct="0">
              <a:lnSpc>
                <a:spcPct val="100000"/>
              </a:lnSpc>
              <a:spcBef>
                <a:spcPct val="20000"/>
              </a:spcBef>
              <a:spcAft>
                <a:spcPct val="0"/>
              </a:spcAft>
              <a:buClr>
                <a:srgbClr val="A3C145"/>
              </a:buClr>
              <a:buSzPct val="80000"/>
              <a:buFont typeface="Arial" panose="020B0604020202020204" pitchFamily="34" charset="0"/>
              <a:buChar char="►"/>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Shall be capable of turning the wearer, upon entering the water, to a safe flotation position as described above</a:t>
            </a:r>
          </a:p>
          <a:p>
            <a:pPr marL="342900" marR="0" lvl="0" indent="-342900" algn="l" defTabSz="914400" rtl="0" eaLnBrk="0" fontAlgn="base" latinLnBrk="0" hangingPunct="0">
              <a:lnSpc>
                <a:spcPct val="100000"/>
              </a:lnSpc>
              <a:spcBef>
                <a:spcPct val="20000"/>
              </a:spcBef>
              <a:spcAft>
                <a:spcPct val="0"/>
              </a:spcAft>
              <a:buClr>
                <a:srgbClr val="A3C145"/>
              </a:buClr>
              <a:buSzPct val="80000"/>
              <a:buFont typeface="Arial" panose="020B0604020202020204" pitchFamily="34" charset="0"/>
              <a:buChar char="►"/>
              <a:tabLst/>
              <a:defRPr/>
            </a:pPr>
            <a:endPar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mn-ea"/>
              <a:cs typeface="+mn-cs"/>
            </a:endParaRPr>
          </a:p>
        </p:txBody>
      </p:sp>
    </p:spTree>
    <p:extLst>
      <p:ext uri="{BB962C8B-B14F-4D97-AF65-F5344CB8AC3E}">
        <p14:creationId xmlns:p14="http://schemas.microsoft.com/office/powerpoint/2010/main" val="2012279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11</a:t>
            </a:fld>
            <a:endParaRPr lang="en-US" dirty="0"/>
          </a:p>
        </p:txBody>
      </p:sp>
      <p:sp>
        <p:nvSpPr>
          <p:cNvPr id="6" name="Title 1"/>
          <p:cNvSpPr txBox="1">
            <a:spLocks/>
          </p:cNvSpPr>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rgbClr val="FFFFCC"/>
                </a:solidFill>
                <a:effectLst>
                  <a:outerShdw blurRad="38100" dist="38100" dir="2700000" algn="tl">
                    <a:srgbClr val="000000"/>
                  </a:outerShdw>
                </a:effectLst>
                <a:uLnTx/>
                <a:uFillTx/>
                <a:latin typeface="Tahoma"/>
                <a:ea typeface="+mj-ea"/>
                <a:cs typeface="+mj-cs"/>
              </a:rPr>
              <a:t>STATISTICS</a:t>
            </a:r>
            <a:endParaRPr kumimoji="0" lang="en-US" sz="4400" b="0" i="0" u="none" strike="noStrike" kern="0" cap="none" spc="0" normalizeH="0" baseline="0" noProof="0" dirty="0">
              <a:ln>
                <a:noFill/>
              </a:ln>
              <a:solidFill>
                <a:srgbClr val="FFFFCC"/>
              </a:solidFill>
              <a:effectLst>
                <a:outerShdw blurRad="38100" dist="38100" dir="2700000" algn="tl">
                  <a:srgbClr val="000000"/>
                </a:outerShdw>
              </a:effectLst>
              <a:uLnTx/>
              <a:uFillTx/>
              <a:latin typeface="Tahoma"/>
              <a:ea typeface="+mj-ea"/>
              <a:cs typeface="+mj-cs"/>
            </a:endParaRPr>
          </a:p>
        </p:txBody>
      </p:sp>
      <p:graphicFrame>
        <p:nvGraphicFramePr>
          <p:cNvPr id="7" name="Content Placeholder 3"/>
          <p:cNvGraphicFramePr>
            <a:graphicFrameLocks/>
          </p:cNvGraphicFramePr>
          <p:nvPr>
            <p:extLst>
              <p:ext uri="{D42A27DB-BD31-4B8C-83A1-F6EECF244321}">
                <p14:modId xmlns:p14="http://schemas.microsoft.com/office/powerpoint/2010/main" val="3785982901"/>
              </p:ext>
            </p:extLst>
          </p:nvPr>
        </p:nvGraphicFramePr>
        <p:xfrm>
          <a:off x="301625" y="1143000"/>
          <a:ext cx="8641337" cy="4571888"/>
        </p:xfrm>
        <a:graphic>
          <a:graphicData uri="http://schemas.openxmlformats.org/drawingml/2006/table">
            <a:tbl>
              <a:tblPr firstRow="1" bandRow="1"/>
              <a:tblGrid>
                <a:gridCol w="928382"/>
                <a:gridCol w="1619046"/>
                <a:gridCol w="2467117"/>
                <a:gridCol w="3626792"/>
              </a:tblGrid>
              <a:tr h="858353">
                <a:tc>
                  <a:txBody>
                    <a:bodyPr/>
                    <a:lstStyle>
                      <a:lvl1pPr marL="0" algn="l" defTabSz="457207" rtl="0" eaLnBrk="1" latinLnBrk="0" hangingPunct="1">
                        <a:defRPr sz="1800" b="1" kern="1200">
                          <a:solidFill>
                            <a:schemeClr val="lt1"/>
                          </a:solidFill>
                          <a:latin typeface="Tahoma"/>
                        </a:defRPr>
                      </a:lvl1pPr>
                      <a:lvl2pPr marL="457207" algn="l" defTabSz="457207" rtl="0" eaLnBrk="1" latinLnBrk="0" hangingPunct="1">
                        <a:defRPr sz="1800" b="1" kern="1200">
                          <a:solidFill>
                            <a:schemeClr val="lt1"/>
                          </a:solidFill>
                          <a:latin typeface="Tahoma"/>
                        </a:defRPr>
                      </a:lvl2pPr>
                      <a:lvl3pPr marL="914415" algn="l" defTabSz="457207" rtl="0" eaLnBrk="1" latinLnBrk="0" hangingPunct="1">
                        <a:defRPr sz="1800" b="1" kern="1200">
                          <a:solidFill>
                            <a:schemeClr val="lt1"/>
                          </a:solidFill>
                          <a:latin typeface="Tahoma"/>
                        </a:defRPr>
                      </a:lvl3pPr>
                      <a:lvl4pPr marL="1371622" algn="l" defTabSz="457207" rtl="0" eaLnBrk="1" latinLnBrk="0" hangingPunct="1">
                        <a:defRPr sz="1800" b="1" kern="1200">
                          <a:solidFill>
                            <a:schemeClr val="lt1"/>
                          </a:solidFill>
                          <a:latin typeface="Tahoma"/>
                        </a:defRPr>
                      </a:lvl4pPr>
                      <a:lvl5pPr marL="1828831" algn="l" defTabSz="457207" rtl="0" eaLnBrk="1" latinLnBrk="0" hangingPunct="1">
                        <a:defRPr sz="1800" b="1" kern="1200">
                          <a:solidFill>
                            <a:schemeClr val="lt1"/>
                          </a:solidFill>
                          <a:latin typeface="Tahoma"/>
                        </a:defRPr>
                      </a:lvl5pPr>
                      <a:lvl6pPr marL="2286038" algn="l" defTabSz="457207" rtl="0" eaLnBrk="1" latinLnBrk="0" hangingPunct="1">
                        <a:defRPr sz="1800" b="1" kern="1200">
                          <a:solidFill>
                            <a:schemeClr val="lt1"/>
                          </a:solidFill>
                          <a:latin typeface="Tahoma"/>
                        </a:defRPr>
                      </a:lvl6pPr>
                      <a:lvl7pPr marL="2743246" algn="l" defTabSz="457207" rtl="0" eaLnBrk="1" latinLnBrk="0" hangingPunct="1">
                        <a:defRPr sz="1800" b="1" kern="1200">
                          <a:solidFill>
                            <a:schemeClr val="lt1"/>
                          </a:solidFill>
                          <a:latin typeface="Tahoma"/>
                        </a:defRPr>
                      </a:lvl7pPr>
                      <a:lvl8pPr marL="3200453" algn="l" defTabSz="457207" rtl="0" eaLnBrk="1" latinLnBrk="0" hangingPunct="1">
                        <a:defRPr sz="1800" b="1" kern="1200">
                          <a:solidFill>
                            <a:schemeClr val="lt1"/>
                          </a:solidFill>
                          <a:latin typeface="Tahoma"/>
                        </a:defRPr>
                      </a:lvl8pPr>
                      <a:lvl9pPr marL="3657661" algn="l" defTabSz="457207" rtl="0" eaLnBrk="1" latinLnBrk="0" hangingPunct="1">
                        <a:defRPr sz="1800" b="1" kern="1200">
                          <a:solidFill>
                            <a:schemeClr val="lt1"/>
                          </a:solidFill>
                          <a:latin typeface="Tahoma"/>
                        </a:defRPr>
                      </a:lvl9pPr>
                    </a:lstStyle>
                    <a:p>
                      <a:r>
                        <a:rPr lang="en-US" sz="1800" dirty="0" smtClean="0"/>
                        <a:t>YEAR</a:t>
                      </a:r>
                      <a:endParaRPr lang="en-US" sz="1800" dirty="0"/>
                    </a:p>
                  </a:txBody>
                  <a:tcPr marT="45713" marB="4571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66FF"/>
                    </a:solidFill>
                  </a:tcPr>
                </a:tc>
                <a:tc>
                  <a:txBody>
                    <a:bodyPr/>
                    <a:lstStyle>
                      <a:lvl1pPr marL="0" algn="l" defTabSz="457207" rtl="0" eaLnBrk="1" latinLnBrk="0" hangingPunct="1">
                        <a:defRPr sz="1800" b="1" kern="1200">
                          <a:solidFill>
                            <a:schemeClr val="lt1"/>
                          </a:solidFill>
                          <a:latin typeface="Tahoma"/>
                        </a:defRPr>
                      </a:lvl1pPr>
                      <a:lvl2pPr marL="457207" algn="l" defTabSz="457207" rtl="0" eaLnBrk="1" latinLnBrk="0" hangingPunct="1">
                        <a:defRPr sz="1800" b="1" kern="1200">
                          <a:solidFill>
                            <a:schemeClr val="lt1"/>
                          </a:solidFill>
                          <a:latin typeface="Tahoma"/>
                        </a:defRPr>
                      </a:lvl2pPr>
                      <a:lvl3pPr marL="914415" algn="l" defTabSz="457207" rtl="0" eaLnBrk="1" latinLnBrk="0" hangingPunct="1">
                        <a:defRPr sz="1800" b="1" kern="1200">
                          <a:solidFill>
                            <a:schemeClr val="lt1"/>
                          </a:solidFill>
                          <a:latin typeface="Tahoma"/>
                        </a:defRPr>
                      </a:lvl3pPr>
                      <a:lvl4pPr marL="1371622" algn="l" defTabSz="457207" rtl="0" eaLnBrk="1" latinLnBrk="0" hangingPunct="1">
                        <a:defRPr sz="1800" b="1" kern="1200">
                          <a:solidFill>
                            <a:schemeClr val="lt1"/>
                          </a:solidFill>
                          <a:latin typeface="Tahoma"/>
                        </a:defRPr>
                      </a:lvl4pPr>
                      <a:lvl5pPr marL="1828831" algn="l" defTabSz="457207" rtl="0" eaLnBrk="1" latinLnBrk="0" hangingPunct="1">
                        <a:defRPr sz="1800" b="1" kern="1200">
                          <a:solidFill>
                            <a:schemeClr val="lt1"/>
                          </a:solidFill>
                          <a:latin typeface="Tahoma"/>
                        </a:defRPr>
                      </a:lvl5pPr>
                      <a:lvl6pPr marL="2286038" algn="l" defTabSz="457207" rtl="0" eaLnBrk="1" latinLnBrk="0" hangingPunct="1">
                        <a:defRPr sz="1800" b="1" kern="1200">
                          <a:solidFill>
                            <a:schemeClr val="lt1"/>
                          </a:solidFill>
                          <a:latin typeface="Tahoma"/>
                        </a:defRPr>
                      </a:lvl6pPr>
                      <a:lvl7pPr marL="2743246" algn="l" defTabSz="457207" rtl="0" eaLnBrk="1" latinLnBrk="0" hangingPunct="1">
                        <a:defRPr sz="1800" b="1" kern="1200">
                          <a:solidFill>
                            <a:schemeClr val="lt1"/>
                          </a:solidFill>
                          <a:latin typeface="Tahoma"/>
                        </a:defRPr>
                      </a:lvl7pPr>
                      <a:lvl8pPr marL="3200453" algn="l" defTabSz="457207" rtl="0" eaLnBrk="1" latinLnBrk="0" hangingPunct="1">
                        <a:defRPr sz="1800" b="1" kern="1200">
                          <a:solidFill>
                            <a:schemeClr val="lt1"/>
                          </a:solidFill>
                          <a:latin typeface="Tahoma"/>
                        </a:defRPr>
                      </a:lvl8pPr>
                      <a:lvl9pPr marL="3657661" algn="l" defTabSz="457207" rtl="0" eaLnBrk="1" latinLnBrk="0" hangingPunct="1">
                        <a:defRPr sz="1800" b="1" kern="1200">
                          <a:solidFill>
                            <a:schemeClr val="lt1"/>
                          </a:solidFill>
                          <a:latin typeface="Tahoma"/>
                        </a:defRPr>
                      </a:lvl9pPr>
                    </a:lstStyle>
                    <a:p>
                      <a:r>
                        <a:rPr lang="en-US" sz="1800" dirty="0" smtClean="0"/>
                        <a:t>TOTAL FATALITIES</a:t>
                      </a:r>
                      <a:endParaRPr lang="en-US" sz="1800" dirty="0"/>
                    </a:p>
                  </a:txBody>
                  <a:tcPr marT="45713" marB="4571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66FF"/>
                    </a:solidFill>
                  </a:tcPr>
                </a:tc>
                <a:tc>
                  <a:txBody>
                    <a:bodyPr/>
                    <a:lstStyle>
                      <a:lvl1pPr marL="0" algn="l" defTabSz="457207" rtl="0" eaLnBrk="1" latinLnBrk="0" hangingPunct="1">
                        <a:defRPr sz="1800" b="1" kern="1200">
                          <a:solidFill>
                            <a:schemeClr val="lt1"/>
                          </a:solidFill>
                          <a:latin typeface="Tahoma"/>
                        </a:defRPr>
                      </a:lvl1pPr>
                      <a:lvl2pPr marL="457207" algn="l" defTabSz="457207" rtl="0" eaLnBrk="1" latinLnBrk="0" hangingPunct="1">
                        <a:defRPr sz="1800" b="1" kern="1200">
                          <a:solidFill>
                            <a:schemeClr val="lt1"/>
                          </a:solidFill>
                          <a:latin typeface="Tahoma"/>
                        </a:defRPr>
                      </a:lvl2pPr>
                      <a:lvl3pPr marL="914415" algn="l" defTabSz="457207" rtl="0" eaLnBrk="1" latinLnBrk="0" hangingPunct="1">
                        <a:defRPr sz="1800" b="1" kern="1200">
                          <a:solidFill>
                            <a:schemeClr val="lt1"/>
                          </a:solidFill>
                          <a:latin typeface="Tahoma"/>
                        </a:defRPr>
                      </a:lvl3pPr>
                      <a:lvl4pPr marL="1371622" algn="l" defTabSz="457207" rtl="0" eaLnBrk="1" latinLnBrk="0" hangingPunct="1">
                        <a:defRPr sz="1800" b="1" kern="1200">
                          <a:solidFill>
                            <a:schemeClr val="lt1"/>
                          </a:solidFill>
                          <a:latin typeface="Tahoma"/>
                        </a:defRPr>
                      </a:lvl4pPr>
                      <a:lvl5pPr marL="1828831" algn="l" defTabSz="457207" rtl="0" eaLnBrk="1" latinLnBrk="0" hangingPunct="1">
                        <a:defRPr sz="1800" b="1" kern="1200">
                          <a:solidFill>
                            <a:schemeClr val="lt1"/>
                          </a:solidFill>
                          <a:latin typeface="Tahoma"/>
                        </a:defRPr>
                      </a:lvl5pPr>
                      <a:lvl6pPr marL="2286038" algn="l" defTabSz="457207" rtl="0" eaLnBrk="1" latinLnBrk="0" hangingPunct="1">
                        <a:defRPr sz="1800" b="1" kern="1200">
                          <a:solidFill>
                            <a:schemeClr val="lt1"/>
                          </a:solidFill>
                          <a:latin typeface="Tahoma"/>
                        </a:defRPr>
                      </a:lvl6pPr>
                      <a:lvl7pPr marL="2743246" algn="l" defTabSz="457207" rtl="0" eaLnBrk="1" latinLnBrk="0" hangingPunct="1">
                        <a:defRPr sz="1800" b="1" kern="1200">
                          <a:solidFill>
                            <a:schemeClr val="lt1"/>
                          </a:solidFill>
                          <a:latin typeface="Tahoma"/>
                        </a:defRPr>
                      </a:lvl7pPr>
                      <a:lvl8pPr marL="3200453" algn="l" defTabSz="457207" rtl="0" eaLnBrk="1" latinLnBrk="0" hangingPunct="1">
                        <a:defRPr sz="1800" b="1" kern="1200">
                          <a:solidFill>
                            <a:schemeClr val="lt1"/>
                          </a:solidFill>
                          <a:latin typeface="Tahoma"/>
                        </a:defRPr>
                      </a:lvl8pPr>
                      <a:lvl9pPr marL="3657661" algn="l" defTabSz="457207" rtl="0" eaLnBrk="1" latinLnBrk="0" hangingPunct="1">
                        <a:defRPr sz="1800" b="1" kern="1200">
                          <a:solidFill>
                            <a:schemeClr val="lt1"/>
                          </a:solidFill>
                          <a:latin typeface="Tahoma"/>
                        </a:defRPr>
                      </a:lvl9pPr>
                    </a:lstStyle>
                    <a:p>
                      <a:r>
                        <a:rPr lang="en-US" sz="1800" dirty="0" smtClean="0"/>
                        <a:t>% OF FATALITIES THAT DROWNED</a:t>
                      </a:r>
                      <a:endParaRPr lang="en-US" sz="1800" dirty="0"/>
                    </a:p>
                  </a:txBody>
                  <a:tcPr marT="45713" marB="4571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66FF"/>
                    </a:solidFill>
                  </a:tcPr>
                </a:tc>
                <a:tc>
                  <a:txBody>
                    <a:bodyPr/>
                    <a:lstStyle>
                      <a:lvl1pPr marL="0" algn="l" defTabSz="457207" rtl="0" eaLnBrk="1" latinLnBrk="0" hangingPunct="1">
                        <a:defRPr sz="1800" b="1" kern="1200">
                          <a:solidFill>
                            <a:schemeClr val="lt1"/>
                          </a:solidFill>
                          <a:latin typeface="Tahoma"/>
                        </a:defRPr>
                      </a:lvl1pPr>
                      <a:lvl2pPr marL="457207" algn="l" defTabSz="457207" rtl="0" eaLnBrk="1" latinLnBrk="0" hangingPunct="1">
                        <a:defRPr sz="1800" b="1" kern="1200">
                          <a:solidFill>
                            <a:schemeClr val="lt1"/>
                          </a:solidFill>
                          <a:latin typeface="Tahoma"/>
                        </a:defRPr>
                      </a:lvl2pPr>
                      <a:lvl3pPr marL="914415" algn="l" defTabSz="457207" rtl="0" eaLnBrk="1" latinLnBrk="0" hangingPunct="1">
                        <a:defRPr sz="1800" b="1" kern="1200">
                          <a:solidFill>
                            <a:schemeClr val="lt1"/>
                          </a:solidFill>
                          <a:latin typeface="Tahoma"/>
                        </a:defRPr>
                      </a:lvl3pPr>
                      <a:lvl4pPr marL="1371622" algn="l" defTabSz="457207" rtl="0" eaLnBrk="1" latinLnBrk="0" hangingPunct="1">
                        <a:defRPr sz="1800" b="1" kern="1200">
                          <a:solidFill>
                            <a:schemeClr val="lt1"/>
                          </a:solidFill>
                          <a:latin typeface="Tahoma"/>
                        </a:defRPr>
                      </a:lvl4pPr>
                      <a:lvl5pPr marL="1828831" algn="l" defTabSz="457207" rtl="0" eaLnBrk="1" latinLnBrk="0" hangingPunct="1">
                        <a:defRPr sz="1800" b="1" kern="1200">
                          <a:solidFill>
                            <a:schemeClr val="lt1"/>
                          </a:solidFill>
                          <a:latin typeface="Tahoma"/>
                        </a:defRPr>
                      </a:lvl5pPr>
                      <a:lvl6pPr marL="2286038" algn="l" defTabSz="457207" rtl="0" eaLnBrk="1" latinLnBrk="0" hangingPunct="1">
                        <a:defRPr sz="1800" b="1" kern="1200">
                          <a:solidFill>
                            <a:schemeClr val="lt1"/>
                          </a:solidFill>
                          <a:latin typeface="Tahoma"/>
                        </a:defRPr>
                      </a:lvl6pPr>
                      <a:lvl7pPr marL="2743246" algn="l" defTabSz="457207" rtl="0" eaLnBrk="1" latinLnBrk="0" hangingPunct="1">
                        <a:defRPr sz="1800" b="1" kern="1200">
                          <a:solidFill>
                            <a:schemeClr val="lt1"/>
                          </a:solidFill>
                          <a:latin typeface="Tahoma"/>
                        </a:defRPr>
                      </a:lvl7pPr>
                      <a:lvl8pPr marL="3200453" algn="l" defTabSz="457207" rtl="0" eaLnBrk="1" latinLnBrk="0" hangingPunct="1">
                        <a:defRPr sz="1800" b="1" kern="1200">
                          <a:solidFill>
                            <a:schemeClr val="lt1"/>
                          </a:solidFill>
                          <a:latin typeface="Tahoma"/>
                        </a:defRPr>
                      </a:lvl8pPr>
                      <a:lvl9pPr marL="3657661" algn="l" defTabSz="457207" rtl="0" eaLnBrk="1" latinLnBrk="0" hangingPunct="1">
                        <a:defRPr sz="1800" b="1" kern="1200">
                          <a:solidFill>
                            <a:schemeClr val="lt1"/>
                          </a:solidFill>
                          <a:latin typeface="Tahoma"/>
                        </a:defRPr>
                      </a:lvl9pPr>
                    </a:lstStyle>
                    <a:p>
                      <a:r>
                        <a:rPr lang="en-US" sz="1800" dirty="0" smtClean="0"/>
                        <a:t>% OF FATALITIES THAT DROWNED WHO</a:t>
                      </a:r>
                      <a:r>
                        <a:rPr lang="en-US" sz="1800" baseline="0" dirty="0" smtClean="0"/>
                        <a:t> WERE NOT W</a:t>
                      </a:r>
                      <a:r>
                        <a:rPr lang="en-US" sz="1800" dirty="0" smtClean="0"/>
                        <a:t>EARING A PFD</a:t>
                      </a:r>
                      <a:endParaRPr lang="en-US" sz="1800" dirty="0"/>
                    </a:p>
                  </a:txBody>
                  <a:tcPr marT="45713" marB="4571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66FF"/>
                    </a:solidFill>
                  </a:tcPr>
                </a:tc>
              </a:tr>
              <a:tr h="343333">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r>
                        <a:rPr lang="en-US" sz="1800" dirty="0" smtClean="0"/>
                        <a:t>2009</a:t>
                      </a:r>
                      <a:endParaRPr lang="en-US" sz="1800" dirty="0"/>
                    </a:p>
                  </a:txBody>
                  <a:tcPr marT="45713" marB="45713">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9966FF">
                        <a:tint val="40000"/>
                      </a:srgbClr>
                    </a:solidFill>
                  </a:tcPr>
                </a:tc>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pPr algn="ctr"/>
                      <a:r>
                        <a:rPr lang="en-US" sz="1800" dirty="0" smtClean="0"/>
                        <a:t>683</a:t>
                      </a:r>
                      <a:endParaRPr lang="en-US" sz="1800" dirty="0"/>
                    </a:p>
                  </a:txBody>
                  <a:tcPr marT="45713" marB="457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9966FF">
                        <a:tint val="40000"/>
                      </a:srgbClr>
                    </a:solidFill>
                  </a:tcPr>
                </a:tc>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pPr algn="ctr"/>
                      <a:r>
                        <a:rPr lang="en-US" sz="1800" dirty="0" smtClean="0"/>
                        <a:t>75%</a:t>
                      </a:r>
                      <a:endParaRPr lang="en-US" sz="1800" dirty="0"/>
                    </a:p>
                  </a:txBody>
                  <a:tcPr marT="45713" marB="457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9966FF">
                        <a:tint val="40000"/>
                      </a:srgbClr>
                    </a:solidFill>
                  </a:tcPr>
                </a:tc>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pPr algn="ctr"/>
                      <a:r>
                        <a:rPr lang="en-US" sz="1800" dirty="0" smtClean="0"/>
                        <a:t>84%</a:t>
                      </a:r>
                      <a:endParaRPr lang="en-US" sz="1800" dirty="0"/>
                    </a:p>
                  </a:txBody>
                  <a:tcPr marT="45713" marB="45713">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9966FF">
                        <a:tint val="40000"/>
                      </a:srgbClr>
                    </a:solidFill>
                  </a:tcPr>
                </a:tc>
              </a:tr>
              <a:tr h="343333">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r>
                        <a:rPr lang="en-US" sz="1800" dirty="0" smtClean="0"/>
                        <a:t>2010</a:t>
                      </a:r>
                      <a:endParaRPr lang="en-US" sz="1800" dirty="0"/>
                    </a:p>
                  </a:txBody>
                  <a:tcPr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66FF">
                        <a:tint val="20000"/>
                      </a:srgbClr>
                    </a:solidFill>
                  </a:tcPr>
                </a:tc>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pPr algn="ctr"/>
                      <a:r>
                        <a:rPr lang="en-US" sz="1800" dirty="0" smtClean="0"/>
                        <a:t>639</a:t>
                      </a:r>
                      <a:endParaRPr lang="en-US" sz="1800" dirty="0"/>
                    </a:p>
                  </a:txBody>
                  <a:tcPr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66FF">
                        <a:tint val="20000"/>
                      </a:srgbClr>
                    </a:solidFill>
                  </a:tcPr>
                </a:tc>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pPr algn="ctr"/>
                      <a:r>
                        <a:rPr lang="en-US" sz="1800" dirty="0" smtClean="0"/>
                        <a:t>75%</a:t>
                      </a:r>
                      <a:endParaRPr lang="en-US" sz="1800" dirty="0"/>
                    </a:p>
                  </a:txBody>
                  <a:tcPr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66FF">
                        <a:tint val="20000"/>
                      </a:srgbClr>
                    </a:solidFill>
                  </a:tcPr>
                </a:tc>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pPr algn="ctr"/>
                      <a:r>
                        <a:rPr lang="en-US" sz="1800" dirty="0" smtClean="0"/>
                        <a:t>88%</a:t>
                      </a:r>
                      <a:endParaRPr lang="en-US" sz="1800" dirty="0"/>
                    </a:p>
                  </a:txBody>
                  <a:tcPr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66FF">
                        <a:tint val="20000"/>
                      </a:srgbClr>
                    </a:solidFill>
                  </a:tcPr>
                </a:tc>
              </a:tr>
              <a:tr h="343333">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r>
                        <a:rPr lang="en-US" sz="1800" dirty="0" smtClean="0"/>
                        <a:t>2011</a:t>
                      </a:r>
                      <a:endParaRPr lang="en-US" sz="1800" dirty="0"/>
                    </a:p>
                  </a:txBody>
                  <a:tcPr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66FF">
                        <a:tint val="40000"/>
                      </a:srgbClr>
                    </a:solidFill>
                  </a:tcPr>
                </a:tc>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pPr algn="ctr"/>
                      <a:r>
                        <a:rPr lang="en-US" sz="1800" dirty="0" smtClean="0"/>
                        <a:t>697</a:t>
                      </a:r>
                      <a:endParaRPr lang="en-US" sz="1800" dirty="0"/>
                    </a:p>
                  </a:txBody>
                  <a:tcPr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66FF">
                        <a:tint val="40000"/>
                      </a:srgbClr>
                    </a:solidFill>
                  </a:tcPr>
                </a:tc>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pPr algn="ctr"/>
                      <a:r>
                        <a:rPr lang="en-US" sz="1800" dirty="0" smtClean="0"/>
                        <a:t>70%</a:t>
                      </a:r>
                      <a:endParaRPr lang="en-US" sz="1800" dirty="0"/>
                    </a:p>
                  </a:txBody>
                  <a:tcPr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66FF">
                        <a:tint val="40000"/>
                      </a:srgbClr>
                    </a:solidFill>
                  </a:tcPr>
                </a:tc>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pPr algn="ctr"/>
                      <a:r>
                        <a:rPr lang="en-US" sz="1800" dirty="0" smtClean="0"/>
                        <a:t>84%</a:t>
                      </a:r>
                      <a:endParaRPr lang="en-US" sz="1800" dirty="0"/>
                    </a:p>
                  </a:txBody>
                  <a:tcPr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66FF">
                        <a:tint val="40000"/>
                      </a:srgbClr>
                    </a:solidFill>
                  </a:tcPr>
                </a:tc>
              </a:tr>
              <a:tr h="343333">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r>
                        <a:rPr lang="en-US" sz="1800" dirty="0" smtClean="0"/>
                        <a:t>2012</a:t>
                      </a:r>
                      <a:endParaRPr lang="en-US" sz="1800" dirty="0"/>
                    </a:p>
                  </a:txBody>
                  <a:tcPr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66FF">
                        <a:tint val="20000"/>
                      </a:srgbClr>
                    </a:solidFill>
                  </a:tcPr>
                </a:tc>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pPr algn="ctr"/>
                      <a:r>
                        <a:rPr lang="en-US" sz="1800" dirty="0" smtClean="0"/>
                        <a:t>651</a:t>
                      </a:r>
                      <a:endParaRPr lang="en-US" sz="1800" dirty="0"/>
                    </a:p>
                  </a:txBody>
                  <a:tcPr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66FF">
                        <a:tint val="20000"/>
                      </a:srgbClr>
                    </a:solidFill>
                  </a:tcPr>
                </a:tc>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pPr algn="ctr"/>
                      <a:r>
                        <a:rPr lang="en-US" sz="1800" dirty="0" smtClean="0"/>
                        <a:t>71%</a:t>
                      </a:r>
                      <a:endParaRPr lang="en-US" sz="1800" dirty="0"/>
                    </a:p>
                  </a:txBody>
                  <a:tcPr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66FF">
                        <a:tint val="20000"/>
                      </a:srgbClr>
                    </a:solidFill>
                  </a:tcPr>
                </a:tc>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pPr algn="ctr"/>
                      <a:r>
                        <a:rPr lang="en-US" sz="1800" dirty="0" smtClean="0"/>
                        <a:t>85%</a:t>
                      </a:r>
                      <a:endParaRPr lang="en-US" sz="1800" dirty="0"/>
                    </a:p>
                  </a:txBody>
                  <a:tcPr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66FF">
                        <a:tint val="20000"/>
                      </a:srgbClr>
                    </a:solidFill>
                  </a:tcPr>
                </a:tc>
              </a:tr>
              <a:tr h="343333">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r>
                        <a:rPr lang="en-US" sz="1800" dirty="0" smtClean="0"/>
                        <a:t>2013</a:t>
                      </a:r>
                      <a:endParaRPr lang="en-US" sz="1800" dirty="0"/>
                    </a:p>
                  </a:txBody>
                  <a:tcPr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66FF">
                        <a:tint val="40000"/>
                      </a:srgbClr>
                    </a:solidFill>
                  </a:tcPr>
                </a:tc>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pPr algn="ctr"/>
                      <a:r>
                        <a:rPr lang="en-US" sz="1800" dirty="0" smtClean="0"/>
                        <a:t>560</a:t>
                      </a:r>
                      <a:endParaRPr lang="en-US" sz="1800" dirty="0"/>
                    </a:p>
                  </a:txBody>
                  <a:tcPr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66FF">
                        <a:tint val="40000"/>
                      </a:srgbClr>
                    </a:solidFill>
                  </a:tcPr>
                </a:tc>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pPr algn="ctr"/>
                      <a:r>
                        <a:rPr lang="en-US" sz="1800" dirty="0" smtClean="0"/>
                        <a:t>77%</a:t>
                      </a:r>
                      <a:endParaRPr lang="en-US" sz="1800" dirty="0"/>
                    </a:p>
                  </a:txBody>
                  <a:tcPr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66FF">
                        <a:tint val="40000"/>
                      </a:srgbClr>
                    </a:solidFill>
                  </a:tcPr>
                </a:tc>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pPr algn="ctr"/>
                      <a:r>
                        <a:rPr lang="en-US" sz="1800" dirty="0" smtClean="0"/>
                        <a:t>84%</a:t>
                      </a:r>
                      <a:endParaRPr lang="en-US" sz="1800" dirty="0"/>
                    </a:p>
                  </a:txBody>
                  <a:tcPr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66FF">
                        <a:tint val="40000"/>
                      </a:srgbClr>
                    </a:solidFill>
                  </a:tcPr>
                </a:tc>
              </a:tr>
              <a:tr h="343333">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r>
                        <a:rPr lang="en-US" sz="1800" dirty="0" smtClean="0"/>
                        <a:t>2014</a:t>
                      </a:r>
                      <a:endParaRPr lang="en-US" sz="1800" dirty="0"/>
                    </a:p>
                  </a:txBody>
                  <a:tcPr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66FF">
                        <a:tint val="20000"/>
                      </a:srgbClr>
                    </a:solidFill>
                  </a:tcPr>
                </a:tc>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pPr algn="ctr"/>
                      <a:r>
                        <a:rPr lang="en-US" sz="1800" dirty="0" smtClean="0"/>
                        <a:t>610</a:t>
                      </a:r>
                      <a:endParaRPr lang="en-US" sz="1800" dirty="0"/>
                    </a:p>
                  </a:txBody>
                  <a:tcPr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66FF">
                        <a:tint val="20000"/>
                      </a:srgbClr>
                    </a:solidFill>
                  </a:tcPr>
                </a:tc>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pPr algn="ctr"/>
                      <a:r>
                        <a:rPr lang="en-US" sz="1800" dirty="0" smtClean="0"/>
                        <a:t>78%</a:t>
                      </a:r>
                      <a:endParaRPr lang="en-US" sz="1800" dirty="0"/>
                    </a:p>
                  </a:txBody>
                  <a:tcPr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66FF">
                        <a:tint val="20000"/>
                      </a:srgbClr>
                    </a:solidFill>
                  </a:tcPr>
                </a:tc>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pPr algn="ctr"/>
                      <a:r>
                        <a:rPr lang="en-US" sz="1800" dirty="0" smtClean="0"/>
                        <a:t>84%</a:t>
                      </a:r>
                      <a:endParaRPr lang="en-US" sz="1800" dirty="0"/>
                    </a:p>
                  </a:txBody>
                  <a:tcPr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66FF">
                        <a:tint val="20000"/>
                      </a:srgbClr>
                    </a:solidFill>
                  </a:tcPr>
                </a:tc>
              </a:tr>
              <a:tr h="1115863">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r>
                        <a:rPr lang="en-US" sz="1800" dirty="0" smtClean="0"/>
                        <a:t>2015</a:t>
                      </a:r>
                    </a:p>
                    <a:p>
                      <a:r>
                        <a:rPr lang="en-US" sz="1800" dirty="0" smtClean="0"/>
                        <a:t>2016</a:t>
                      </a:r>
                    </a:p>
                    <a:p>
                      <a:r>
                        <a:rPr lang="en-US" sz="1800" dirty="0" smtClean="0"/>
                        <a:t>2017</a:t>
                      </a:r>
                    </a:p>
                    <a:p>
                      <a:r>
                        <a:rPr lang="en-US" sz="1800" dirty="0" smtClean="0"/>
                        <a:t>2018</a:t>
                      </a:r>
                      <a:endParaRPr lang="en-US" sz="1800" dirty="0"/>
                    </a:p>
                  </a:txBody>
                  <a:tcPr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66FF">
                        <a:tint val="40000"/>
                      </a:srgbClr>
                    </a:solidFill>
                  </a:tcPr>
                </a:tc>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pPr algn="ctr"/>
                      <a:r>
                        <a:rPr lang="en-US" sz="1800" dirty="0" smtClean="0"/>
                        <a:t>626</a:t>
                      </a:r>
                    </a:p>
                    <a:p>
                      <a:pPr algn="ctr"/>
                      <a:r>
                        <a:rPr lang="en-US" sz="1800" dirty="0" smtClean="0"/>
                        <a:t>701</a:t>
                      </a:r>
                    </a:p>
                    <a:p>
                      <a:pPr algn="ctr"/>
                      <a:r>
                        <a:rPr lang="en-US" sz="1800" dirty="0" smtClean="0"/>
                        <a:t>658</a:t>
                      </a:r>
                    </a:p>
                    <a:p>
                      <a:pPr algn="ctr"/>
                      <a:r>
                        <a:rPr lang="en-US" sz="1800" dirty="0" smtClean="0"/>
                        <a:t>633</a:t>
                      </a:r>
                      <a:endParaRPr lang="en-US" sz="1800" dirty="0"/>
                    </a:p>
                  </a:txBody>
                  <a:tcPr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66FF">
                        <a:tint val="40000"/>
                      </a:srgbClr>
                    </a:solidFill>
                  </a:tcPr>
                </a:tc>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pPr algn="ctr"/>
                      <a:r>
                        <a:rPr lang="en-US" sz="1800" dirty="0" smtClean="0"/>
                        <a:t>76%</a:t>
                      </a:r>
                    </a:p>
                    <a:p>
                      <a:pPr algn="ctr"/>
                      <a:r>
                        <a:rPr lang="en-US" sz="1800" dirty="0" smtClean="0"/>
                        <a:t>80%</a:t>
                      </a:r>
                    </a:p>
                    <a:p>
                      <a:pPr algn="ctr"/>
                      <a:r>
                        <a:rPr lang="en-US" sz="1800" dirty="0" smtClean="0"/>
                        <a:t>76%</a:t>
                      </a:r>
                    </a:p>
                    <a:p>
                      <a:pPr algn="ctr"/>
                      <a:r>
                        <a:rPr lang="en-US" sz="1800" dirty="0" smtClean="0"/>
                        <a:t>77%</a:t>
                      </a:r>
                    </a:p>
                    <a:p>
                      <a:pPr algn="ctr"/>
                      <a:endParaRPr lang="en-US" sz="1800" dirty="0"/>
                    </a:p>
                  </a:txBody>
                  <a:tcPr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66FF">
                        <a:tint val="40000"/>
                      </a:srgbClr>
                    </a:solidFill>
                  </a:tcPr>
                </a:tc>
                <a:tc>
                  <a:txBody>
                    <a:bodyPr/>
                    <a:lstStyle>
                      <a:lvl1pPr marL="0" algn="l" defTabSz="457207" rtl="0" eaLnBrk="1" latinLnBrk="0" hangingPunct="1">
                        <a:defRPr sz="1800" kern="1200">
                          <a:solidFill>
                            <a:schemeClr val="dk1"/>
                          </a:solidFill>
                          <a:latin typeface="Tahoma"/>
                        </a:defRPr>
                      </a:lvl1pPr>
                      <a:lvl2pPr marL="457207" algn="l" defTabSz="457207" rtl="0" eaLnBrk="1" latinLnBrk="0" hangingPunct="1">
                        <a:defRPr sz="1800" kern="1200">
                          <a:solidFill>
                            <a:schemeClr val="dk1"/>
                          </a:solidFill>
                          <a:latin typeface="Tahoma"/>
                        </a:defRPr>
                      </a:lvl2pPr>
                      <a:lvl3pPr marL="914415" algn="l" defTabSz="457207" rtl="0" eaLnBrk="1" latinLnBrk="0" hangingPunct="1">
                        <a:defRPr sz="1800" kern="1200">
                          <a:solidFill>
                            <a:schemeClr val="dk1"/>
                          </a:solidFill>
                          <a:latin typeface="Tahoma"/>
                        </a:defRPr>
                      </a:lvl3pPr>
                      <a:lvl4pPr marL="1371622" algn="l" defTabSz="457207" rtl="0" eaLnBrk="1" latinLnBrk="0" hangingPunct="1">
                        <a:defRPr sz="1800" kern="1200">
                          <a:solidFill>
                            <a:schemeClr val="dk1"/>
                          </a:solidFill>
                          <a:latin typeface="Tahoma"/>
                        </a:defRPr>
                      </a:lvl4pPr>
                      <a:lvl5pPr marL="1828831" algn="l" defTabSz="457207" rtl="0" eaLnBrk="1" latinLnBrk="0" hangingPunct="1">
                        <a:defRPr sz="1800" kern="1200">
                          <a:solidFill>
                            <a:schemeClr val="dk1"/>
                          </a:solidFill>
                          <a:latin typeface="Tahoma"/>
                        </a:defRPr>
                      </a:lvl5pPr>
                      <a:lvl6pPr marL="2286038" algn="l" defTabSz="457207" rtl="0" eaLnBrk="1" latinLnBrk="0" hangingPunct="1">
                        <a:defRPr sz="1800" kern="1200">
                          <a:solidFill>
                            <a:schemeClr val="dk1"/>
                          </a:solidFill>
                          <a:latin typeface="Tahoma"/>
                        </a:defRPr>
                      </a:lvl6pPr>
                      <a:lvl7pPr marL="2743246" algn="l" defTabSz="457207" rtl="0" eaLnBrk="1" latinLnBrk="0" hangingPunct="1">
                        <a:defRPr sz="1800" kern="1200">
                          <a:solidFill>
                            <a:schemeClr val="dk1"/>
                          </a:solidFill>
                          <a:latin typeface="Tahoma"/>
                        </a:defRPr>
                      </a:lvl7pPr>
                      <a:lvl8pPr marL="3200453" algn="l" defTabSz="457207" rtl="0" eaLnBrk="1" latinLnBrk="0" hangingPunct="1">
                        <a:defRPr sz="1800" kern="1200">
                          <a:solidFill>
                            <a:schemeClr val="dk1"/>
                          </a:solidFill>
                          <a:latin typeface="Tahoma"/>
                        </a:defRPr>
                      </a:lvl8pPr>
                      <a:lvl9pPr marL="3657661" algn="l" defTabSz="457207" rtl="0" eaLnBrk="1" latinLnBrk="0" hangingPunct="1">
                        <a:defRPr sz="1800" kern="1200">
                          <a:solidFill>
                            <a:schemeClr val="dk1"/>
                          </a:solidFill>
                          <a:latin typeface="Tahoma"/>
                        </a:defRPr>
                      </a:lvl9pPr>
                    </a:lstStyle>
                    <a:p>
                      <a:pPr algn="ctr"/>
                      <a:r>
                        <a:rPr lang="en-US" sz="1800" dirty="0" smtClean="0"/>
                        <a:t>85%</a:t>
                      </a:r>
                    </a:p>
                    <a:p>
                      <a:pPr algn="ctr"/>
                      <a:r>
                        <a:rPr lang="en-US" sz="1800" dirty="0" smtClean="0"/>
                        <a:t>83%</a:t>
                      </a:r>
                    </a:p>
                    <a:p>
                      <a:pPr algn="ctr"/>
                      <a:r>
                        <a:rPr lang="en-US" sz="1800" dirty="0" smtClean="0"/>
                        <a:t>84.5%</a:t>
                      </a:r>
                    </a:p>
                    <a:p>
                      <a:pPr algn="ctr"/>
                      <a:r>
                        <a:rPr lang="en-US" sz="1800" dirty="0" smtClean="0"/>
                        <a:t>84%</a:t>
                      </a:r>
                    </a:p>
                    <a:p>
                      <a:pPr algn="ctr"/>
                      <a:endParaRPr lang="en-US" sz="1800" dirty="0"/>
                    </a:p>
                  </a:txBody>
                  <a:tcPr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66FF">
                        <a:tint val="40000"/>
                      </a:srgbClr>
                    </a:solidFill>
                  </a:tcPr>
                </a:tc>
              </a:tr>
            </a:tbl>
          </a:graphicData>
        </a:graphic>
      </p:graphicFrame>
      <p:sp>
        <p:nvSpPr>
          <p:cNvPr id="8" name="TextBox 5"/>
          <p:cNvSpPr txBox="1">
            <a:spLocks noChangeArrowheads="1"/>
          </p:cNvSpPr>
          <p:nvPr/>
        </p:nvSpPr>
        <p:spPr bwMode="auto">
          <a:xfrm>
            <a:off x="484762" y="5860774"/>
            <a:ext cx="8458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smtClean="0">
                <a:ln>
                  <a:noFill/>
                </a:ln>
                <a:solidFill>
                  <a:srgbClr val="FFFFFF"/>
                </a:solidFill>
                <a:effectLst/>
                <a:uLnTx/>
                <a:uFillTx/>
                <a:latin typeface="Tahoma" panose="020B0604030504040204" pitchFamily="34" charset="0"/>
              </a:rPr>
              <a:t>Where length was known, 80% of drownings were on boats less than 21 feet in length and where instruction was known, 74% of the operators did not receive boating safety instruction  </a:t>
            </a:r>
          </a:p>
        </p:txBody>
      </p:sp>
    </p:spTree>
    <p:extLst>
      <p:ext uri="{BB962C8B-B14F-4D97-AF65-F5344CB8AC3E}">
        <p14:creationId xmlns:p14="http://schemas.microsoft.com/office/powerpoint/2010/main" val="783225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12</a:t>
            </a:fld>
            <a:endParaRPr lang="en-US" dirty="0"/>
          </a:p>
        </p:txBody>
      </p:sp>
      <p:sp>
        <p:nvSpPr>
          <p:cNvPr id="6" name="Rectangle 2"/>
          <p:cNvSpPr txBox="1">
            <a:spLocks noRot="1" noChangeArrowheads="1"/>
          </p:cNvSpPr>
          <p:nvPr/>
        </p:nvSpPr>
        <p:spPr bwMode="auto">
          <a:xfrm>
            <a:off x="0" y="762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PFD Buoyancy</a:t>
            </a:r>
          </a:p>
        </p:txBody>
      </p:sp>
      <p:sp>
        <p:nvSpPr>
          <p:cNvPr id="7" name="Rectangle 3"/>
          <p:cNvSpPr txBox="1">
            <a:spLocks noRot="1" noChangeArrowheads="1"/>
          </p:cNvSpPr>
          <p:nvPr/>
        </p:nvSpPr>
        <p:spPr bwMode="auto">
          <a:xfrm>
            <a:off x="0" y="1219200"/>
            <a:ext cx="9144000" cy="563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80000"/>
              </a:lnSpc>
              <a:spcBef>
                <a:spcPct val="20000"/>
              </a:spcBef>
              <a:spcAft>
                <a:spcPct val="0"/>
              </a:spcAft>
              <a:buClr>
                <a:srgbClr val="A3C145"/>
              </a:buClr>
              <a:buSzPct val="80000"/>
              <a:buFont typeface="Arial" charset="0"/>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How can a WEARABLE PFD with 25 pounds of buoyancy hold up a two hundred fifty pound person in the water? </a:t>
            </a:r>
          </a:p>
          <a:p>
            <a:pPr marL="742950" marR="0" lvl="1" indent="-285750" algn="l" defTabSz="914400" rtl="0" eaLnBrk="1" fontAlgn="base" latinLnBrk="0" hangingPunct="1">
              <a:lnSpc>
                <a:spcPct val="80000"/>
              </a:lnSpc>
              <a:spcBef>
                <a:spcPct val="20000"/>
              </a:spcBef>
              <a:spcAft>
                <a:spcPct val="0"/>
              </a:spcAft>
              <a:buClr>
                <a:srgbClr val="6FA9B7"/>
              </a:buClr>
              <a:buSzTx/>
              <a:buFont typeface="Wingdings" panose="05000000000000000000" pitchFamily="2" charset="2"/>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You have to do the math!</a:t>
            </a:r>
          </a:p>
          <a:p>
            <a:pPr marL="742950" marR="0" lvl="1" indent="-285750" algn="l" defTabSz="914400" rtl="0" eaLnBrk="1" fontAlgn="base" latinLnBrk="0" hangingPunct="1">
              <a:lnSpc>
                <a:spcPct val="80000"/>
              </a:lnSpc>
              <a:spcBef>
                <a:spcPct val="20000"/>
              </a:spcBef>
              <a:spcAft>
                <a:spcPct val="0"/>
              </a:spcAft>
              <a:buClr>
                <a:srgbClr val="6FA9B7"/>
              </a:buClr>
              <a:buSzTx/>
              <a:buFont typeface="Wingdings" panose="05000000000000000000" pitchFamily="2" charset="2"/>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Approximately 80% of the body is water. Water in the body has no weight in water. </a:t>
            </a:r>
          </a:p>
          <a:p>
            <a:pPr marL="342900" marR="0" lvl="0" indent="-342900" algn="l" defTabSz="914400" rtl="0" eaLnBrk="1" fontAlgn="base" latinLnBrk="0" hangingPunct="1">
              <a:lnSpc>
                <a:spcPct val="80000"/>
              </a:lnSpc>
              <a:spcBef>
                <a:spcPct val="20000"/>
              </a:spcBef>
              <a:spcAft>
                <a:spcPct val="0"/>
              </a:spcAft>
              <a:buClr>
                <a:srgbClr val="A3C145"/>
              </a:buClr>
              <a:buSzPct val="80000"/>
              <a:buFont typeface="Arial" charset="0"/>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250 lbs. X 80% = 200 lbs. </a:t>
            </a:r>
          </a:p>
          <a:p>
            <a:pPr marL="342900" marR="0" lvl="0" indent="-342900" algn="l" defTabSz="914400" rtl="0" eaLnBrk="1" fontAlgn="base" latinLnBrk="0" hangingPunct="1">
              <a:lnSpc>
                <a:spcPct val="80000"/>
              </a:lnSpc>
              <a:spcBef>
                <a:spcPct val="20000"/>
              </a:spcBef>
              <a:spcAft>
                <a:spcPct val="0"/>
              </a:spcAft>
              <a:buClr>
                <a:srgbClr val="A3C145"/>
              </a:buClr>
              <a:buSzPct val="80000"/>
              <a:buFont typeface="Arial" charset="0"/>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250 lbs. - 200 lbs. = 50 lbs.</a:t>
            </a:r>
          </a:p>
          <a:p>
            <a:pPr marL="342900" marR="0" lvl="0" indent="-342900" algn="l" defTabSz="914400" rtl="0" eaLnBrk="1" fontAlgn="base" latinLnBrk="0" hangingPunct="1">
              <a:lnSpc>
                <a:spcPct val="80000"/>
              </a:lnSpc>
              <a:spcBef>
                <a:spcPct val="20000"/>
              </a:spcBef>
              <a:spcAft>
                <a:spcPct val="0"/>
              </a:spcAft>
              <a:buClr>
                <a:srgbClr val="A3C145"/>
              </a:buClr>
              <a:buSzPct val="80000"/>
              <a:buFont typeface="Arial" charset="0"/>
              <a:buNone/>
              <a:tabLst/>
              <a:defRPr/>
            </a:pPr>
            <a:endPar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80000"/>
              </a:lnSpc>
              <a:spcBef>
                <a:spcPct val="20000"/>
              </a:spcBef>
              <a:spcAft>
                <a:spcPct val="0"/>
              </a:spcAft>
              <a:buClr>
                <a:srgbClr val="A3C145"/>
              </a:buClr>
              <a:buSzPct val="80000"/>
              <a:buFont typeface="Arial" charset="0"/>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So now we are down to having to support only 50 pounds. But the PFD only has a buoyancy rating of 25 lbs. How can it hold up 50 </a:t>
            </a:r>
            <a:r>
              <a:rPr kumimoji="0" lang="en-US" sz="2000" b="0" i="0"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lbs</a:t>
            </a: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p>
          <a:p>
            <a:pPr marL="342900" marR="0" lvl="0" indent="-342900" algn="l" defTabSz="914400" rtl="0" eaLnBrk="1" fontAlgn="base" latinLnBrk="0" hangingPunct="1">
              <a:lnSpc>
                <a:spcPct val="80000"/>
              </a:lnSpc>
              <a:spcBef>
                <a:spcPct val="20000"/>
              </a:spcBef>
              <a:spcAft>
                <a:spcPct val="0"/>
              </a:spcAft>
              <a:buClr>
                <a:srgbClr val="A3C145"/>
              </a:buClr>
              <a:buSzPct val="80000"/>
              <a:buFont typeface="Arial" charset="0"/>
              <a:buNone/>
              <a:tabLst/>
              <a:defRPr/>
            </a:pPr>
            <a:endPar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80000"/>
              </a:lnSpc>
              <a:spcBef>
                <a:spcPct val="20000"/>
              </a:spcBef>
              <a:spcAft>
                <a:spcPct val="0"/>
              </a:spcAft>
              <a:buClr>
                <a:srgbClr val="A3C145"/>
              </a:buClr>
              <a:buSzPct val="80000"/>
              <a:buFont typeface="Arial" charset="0"/>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On average our bodies also have 15% fat and fat is lighter than water. </a:t>
            </a:r>
          </a:p>
          <a:p>
            <a:pPr marL="342900" marR="0" lvl="0" indent="-342900" algn="l" defTabSz="914400" rtl="0" eaLnBrk="1" fontAlgn="base" latinLnBrk="0" hangingPunct="1">
              <a:lnSpc>
                <a:spcPct val="80000"/>
              </a:lnSpc>
              <a:spcBef>
                <a:spcPct val="20000"/>
              </a:spcBef>
              <a:spcAft>
                <a:spcPct val="0"/>
              </a:spcAft>
              <a:buClr>
                <a:srgbClr val="A3C145"/>
              </a:buClr>
              <a:buSzPct val="80000"/>
              <a:buFont typeface="Arial" charset="0"/>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250 lbs. X 15% = 37.5 lbs. </a:t>
            </a:r>
          </a:p>
          <a:p>
            <a:pPr marL="342900" marR="0" lvl="0" indent="-342900" algn="l" defTabSz="914400" rtl="0" eaLnBrk="1" fontAlgn="base" latinLnBrk="0" hangingPunct="1">
              <a:lnSpc>
                <a:spcPct val="80000"/>
              </a:lnSpc>
              <a:spcBef>
                <a:spcPct val="20000"/>
              </a:spcBef>
              <a:spcAft>
                <a:spcPct val="0"/>
              </a:spcAft>
              <a:buClr>
                <a:srgbClr val="A3C145"/>
              </a:buClr>
              <a:buSzPct val="80000"/>
              <a:buFont typeface="Arial" charset="0"/>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50 lbs. – 37.5 lbs. = 12.5 lbs.</a:t>
            </a:r>
          </a:p>
          <a:p>
            <a:pPr marL="342900" marR="0" lvl="0" indent="-342900" algn="l" defTabSz="914400" rtl="0" eaLnBrk="1" fontAlgn="base" latinLnBrk="0" hangingPunct="1">
              <a:lnSpc>
                <a:spcPct val="80000"/>
              </a:lnSpc>
              <a:spcBef>
                <a:spcPct val="20000"/>
              </a:spcBef>
              <a:spcAft>
                <a:spcPct val="0"/>
              </a:spcAft>
              <a:buClr>
                <a:srgbClr val="A3C145"/>
              </a:buClr>
              <a:buSzPct val="80000"/>
              <a:buFont typeface="Arial" charset="0"/>
              <a:buNone/>
              <a:tabLst/>
              <a:defRPr/>
            </a:pPr>
            <a:endPar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80000"/>
              </a:lnSpc>
              <a:spcBef>
                <a:spcPct val="20000"/>
              </a:spcBef>
              <a:spcAft>
                <a:spcPct val="0"/>
              </a:spcAft>
              <a:buClr>
                <a:srgbClr val="A3C145"/>
              </a:buClr>
              <a:buSzPct val="80000"/>
              <a:buFont typeface="Arial" charset="0"/>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Now you can see that the average 250 pound person weighs about 12.5 pounds in water. The 25 lbs. of buoyancy in the PFD is more than enough to keep the person afloat. </a:t>
            </a:r>
          </a:p>
        </p:txBody>
      </p:sp>
    </p:spTree>
    <p:extLst>
      <p:ext uri="{BB962C8B-B14F-4D97-AF65-F5344CB8AC3E}">
        <p14:creationId xmlns:p14="http://schemas.microsoft.com/office/powerpoint/2010/main" val="3391326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13</a:t>
            </a:fld>
            <a:endParaRPr lang="en-US" dirty="0"/>
          </a:p>
        </p:txBody>
      </p:sp>
      <p:sp>
        <p:nvSpPr>
          <p:cNvPr id="7" name="Rectangle 2"/>
          <p:cNvSpPr txBox="1">
            <a:spLocks noRot="1" noChangeArrowheads="1"/>
          </p:cNvSpPr>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PFD Accessories</a:t>
            </a:r>
          </a:p>
        </p:txBody>
      </p:sp>
      <p:sp>
        <p:nvSpPr>
          <p:cNvPr id="8" name="Rectangle 3"/>
          <p:cNvSpPr txBox="1">
            <a:spLocks noRot="1" noChangeArrowheads="1"/>
          </p:cNvSpPr>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Knife</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Signal mirror </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Whistle</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Flashlight</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Waterproof meteor flares</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Strobe light</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Anything that will help people find you, keep you alive, keep you afloat.</a:t>
            </a:r>
          </a:p>
        </p:txBody>
      </p:sp>
    </p:spTree>
    <p:extLst>
      <p:ext uri="{BB962C8B-B14F-4D97-AF65-F5344CB8AC3E}">
        <p14:creationId xmlns:p14="http://schemas.microsoft.com/office/powerpoint/2010/main" val="796026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14</a:t>
            </a:fld>
            <a:endParaRPr lang="en-US" dirty="0"/>
          </a:p>
        </p:txBody>
      </p:sp>
      <p:sp>
        <p:nvSpPr>
          <p:cNvPr id="6" name="Rectangle 2"/>
          <p:cNvSpPr txBox="1">
            <a:spLocks noRot="1" noChangeArrowheads="1"/>
          </p:cNvSpPr>
          <p:nvPr/>
        </p:nvSpPr>
        <p:spPr bwMode="auto">
          <a:xfrm>
            <a:off x="0" y="295736"/>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Tahoma"/>
                <a:ea typeface="+mj-ea"/>
                <a:cs typeface="+mj-cs"/>
              </a:rPr>
              <a:t>Visual Distress Signals (VDS) Requirements</a:t>
            </a:r>
          </a:p>
        </p:txBody>
      </p:sp>
      <p:sp>
        <p:nvSpPr>
          <p:cNvPr id="7" name="Rectangle 3"/>
          <p:cNvSpPr txBox="1">
            <a:spLocks noRot="1" noChangeArrowheads="1"/>
          </p:cNvSpPr>
          <p:nvPr/>
        </p:nvSpPr>
        <p:spPr bwMode="auto">
          <a:xfrm>
            <a:off x="0" y="1476339"/>
            <a:ext cx="9144000" cy="53438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Pyrotechnic – 3 day and 3 night devices or 3 combination day/night</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Non-pyrotechnic – 1 day and 1 night device </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Any combination so long as the minimum number per type is carried (</a:t>
            </a: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Expired signals may be carried as extra equipment but are not counted toward meeting the VDS requirement)</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None/>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Vessel Requirements</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Class A – night signals when operating between sunset and sunrise on any waters and on required waters</a:t>
            </a:r>
          </a:p>
          <a:p>
            <a:pPr lvl="0" eaLnBrk="1" hangingPunct="1">
              <a:buClr>
                <a:srgbClr val="A3C145"/>
              </a:buClr>
              <a:buFont typeface="Arial" charset="0"/>
              <a:buChar char="►"/>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Class I – day/night signals at all times on required </a:t>
            </a:r>
            <a:r>
              <a:rPr lang="en-US" sz="2400" kern="0" dirty="0">
                <a:solidFill>
                  <a:srgbClr val="FFFFFF"/>
                </a:solidFill>
                <a:latin typeface="Tahoma"/>
              </a:rPr>
              <a:t>waters </a:t>
            </a:r>
            <a:r>
              <a:rPr lang="en-US" sz="2400" kern="0" dirty="0" smtClean="0">
                <a:solidFill>
                  <a:srgbClr val="FFFFFF"/>
                </a:solidFill>
                <a:latin typeface="Tahoma"/>
              </a:rPr>
              <a:t>and </a:t>
            </a:r>
            <a:r>
              <a:rPr lang="en-US" sz="2400" kern="0" dirty="0">
                <a:solidFill>
                  <a:srgbClr val="FFFFFF"/>
                </a:solidFill>
                <a:latin typeface="Tahoma"/>
              </a:rPr>
              <a:t>night signals when operating </a:t>
            </a:r>
            <a:r>
              <a:rPr lang="en-US" sz="2400" kern="0" dirty="0" smtClean="0">
                <a:solidFill>
                  <a:srgbClr val="FFFFFF"/>
                </a:solidFill>
                <a:latin typeface="Tahoma"/>
              </a:rPr>
              <a:t>any waters between </a:t>
            </a:r>
            <a:r>
              <a:rPr lang="en-US" sz="2400" kern="0" dirty="0">
                <a:solidFill>
                  <a:srgbClr val="FFFFFF"/>
                </a:solidFill>
                <a:latin typeface="Tahoma"/>
              </a:rPr>
              <a:t>sunset and sunrise </a:t>
            </a:r>
            <a:endPar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endParaRPr>
          </a:p>
        </p:txBody>
      </p:sp>
      <p:sp>
        <p:nvSpPr>
          <p:cNvPr id="8" name="Rectangle 7"/>
          <p:cNvSpPr/>
          <p:nvPr/>
        </p:nvSpPr>
        <p:spPr>
          <a:xfrm>
            <a:off x="661480" y="6235430"/>
            <a:ext cx="8414425" cy="584775"/>
          </a:xfrm>
          <a:prstGeom prst="rect">
            <a:avLst/>
          </a:prstGeom>
        </p:spPr>
        <p:txBody>
          <a:bodyPr wrap="square">
            <a:spAutoFit/>
          </a:bodyPr>
          <a:lstStyle/>
          <a:p>
            <a:pPr>
              <a:spcBef>
                <a:spcPct val="0"/>
              </a:spcBef>
              <a:defRPr/>
            </a:pPr>
            <a:r>
              <a:rPr lang="en-US" sz="1600" dirty="0">
                <a:latin typeface="Arial" panose="020B0604020202020204" pitchFamily="34" charset="0"/>
                <a:cs typeface="Arial" panose="020B0604020202020204" pitchFamily="34" charset="0"/>
              </a:rPr>
              <a:t>Required </a:t>
            </a:r>
            <a:r>
              <a:rPr lang="en-US" sz="1600" dirty="0" smtClean="0">
                <a:latin typeface="Arial" panose="020B0604020202020204" pitchFamily="34" charset="0"/>
                <a:cs typeface="Arial" panose="020B0604020202020204" pitchFamily="34" charset="0"/>
              </a:rPr>
              <a:t>waters: Coastal </a:t>
            </a:r>
            <a:r>
              <a:rPr lang="en-US" sz="1600" dirty="0">
                <a:latin typeface="Arial" panose="020B0604020202020204" pitchFamily="34" charset="0"/>
                <a:cs typeface="Arial" panose="020B0604020202020204" pitchFamily="34" charset="0"/>
              </a:rPr>
              <a:t>waters, the Great Lakes, territorial seas, and those waters connected directly to them, up to a point where a body of water is less than two miles wide.</a:t>
            </a:r>
          </a:p>
        </p:txBody>
      </p:sp>
    </p:spTree>
    <p:extLst>
      <p:ext uri="{BB962C8B-B14F-4D97-AF65-F5344CB8AC3E}">
        <p14:creationId xmlns:p14="http://schemas.microsoft.com/office/powerpoint/2010/main" val="640940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15</a:t>
            </a:fld>
            <a:endParaRPr lang="en-US" dirty="0"/>
          </a:p>
        </p:txBody>
      </p:sp>
      <p:sp>
        <p:nvSpPr>
          <p:cNvPr id="6" name="Rectangle 2"/>
          <p:cNvSpPr txBox="1">
            <a:spLocks noRot="1" noChangeArrowheads="1"/>
          </p:cNvSpPr>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rgbClr val="FFFFCC"/>
                </a:solidFill>
                <a:effectLst>
                  <a:outerShdw blurRad="38100" dist="38100" dir="2700000" algn="tl">
                    <a:srgbClr val="000000"/>
                  </a:outerShdw>
                </a:effectLst>
                <a:uLnTx/>
                <a:uFillTx/>
                <a:latin typeface="Tahoma"/>
                <a:ea typeface="+mj-ea"/>
                <a:cs typeface="+mj-cs"/>
              </a:rPr>
              <a:t>Pyrotechnic VDS</a:t>
            </a:r>
            <a:endParaRPr kumimoji="0" lang="en-US" sz="4400" b="0" i="0"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Tahoma"/>
              <a:ea typeface="+mj-ea"/>
              <a:cs typeface="+mj-cs"/>
            </a:endParaRPr>
          </a:p>
        </p:txBody>
      </p:sp>
      <p:sp>
        <p:nvSpPr>
          <p:cNvPr id="7" name="Rectangle 3"/>
          <p:cNvSpPr txBox="1">
            <a:spLocks noRot="1" noChangeArrowheads="1"/>
          </p:cNvSpPr>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Must be Coast Guard approved</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In serviceable condition</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Readily accessible</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None/>
              <a:tabLst/>
              <a:defRPr/>
            </a:pPr>
            <a:endPar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None/>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Flare Pistols, Hand-held Red Flares and Orange Smoke Flares</a:t>
            </a:r>
          </a:p>
        </p:txBody>
      </p:sp>
      <p:pic>
        <p:nvPicPr>
          <p:cNvPr id="8" name="Picture 5" descr="PT VD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9332" y="4280102"/>
            <a:ext cx="4190762" cy="226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12434" y="4280102"/>
            <a:ext cx="1828800" cy="13716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60795" y="4280102"/>
            <a:ext cx="1564916" cy="2086794"/>
          </a:xfrm>
          <a:prstGeom prst="rect">
            <a:avLst/>
          </a:prstGeom>
        </p:spPr>
      </p:pic>
    </p:spTree>
    <p:extLst>
      <p:ext uri="{BB962C8B-B14F-4D97-AF65-F5344CB8AC3E}">
        <p14:creationId xmlns:p14="http://schemas.microsoft.com/office/powerpoint/2010/main" val="3151084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16</a:t>
            </a:fld>
            <a:endParaRPr lang="en-US" dirty="0"/>
          </a:p>
        </p:txBody>
      </p:sp>
      <p:sp>
        <p:nvSpPr>
          <p:cNvPr id="6" name="Rectangle 2050"/>
          <p:cNvSpPr txBox="1">
            <a:spLocks noRot="1" noChangeArrowheads="1"/>
          </p:cNvSpPr>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rgbClr val="FFFFCC"/>
                </a:solidFill>
                <a:effectLst>
                  <a:outerShdw blurRad="38100" dist="38100" dir="2700000" algn="tl">
                    <a:srgbClr val="000000"/>
                  </a:outerShdw>
                </a:effectLst>
                <a:uLnTx/>
                <a:uFillTx/>
                <a:latin typeface="Tahoma"/>
                <a:ea typeface="+mj-ea"/>
                <a:cs typeface="+mj-cs"/>
              </a:rPr>
              <a:t>Non-Pyrotechnic VDS</a:t>
            </a:r>
            <a:endParaRPr kumimoji="0" lang="en-US" sz="4400" b="0" i="0"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Tahoma"/>
              <a:ea typeface="+mj-ea"/>
              <a:cs typeface="+mj-cs"/>
            </a:endParaRPr>
          </a:p>
        </p:txBody>
      </p:sp>
      <p:sp>
        <p:nvSpPr>
          <p:cNvPr id="7" name="Rectangle 2051"/>
          <p:cNvSpPr txBox="1">
            <a:spLocks noRot="1" noChangeArrowheads="1"/>
          </p:cNvSpPr>
          <p:nvPr/>
        </p:nvSpPr>
        <p:spPr bwMode="auto">
          <a:xfrm>
            <a:off x="301625" y="13716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Must be Coast Guard approved</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In serviceable condition</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Readily accessible</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endParaRPr kumimoji="0" lang="en-US" sz="1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endParaRPr>
          </a:p>
          <a:p>
            <a:pPr marL="342900" marR="0" lvl="0" indent="-342900" algn="ctr" defTabSz="914400" rtl="0" eaLnBrk="1" fontAlgn="base" latinLnBrk="0" hangingPunct="1">
              <a:lnSpc>
                <a:spcPct val="100000"/>
              </a:lnSpc>
              <a:spcBef>
                <a:spcPct val="20000"/>
              </a:spcBef>
              <a:spcAft>
                <a:spcPct val="0"/>
              </a:spcAft>
              <a:buClr>
                <a:srgbClr val="A3C145"/>
              </a:buClr>
              <a:buSzPct val="80000"/>
              <a:buFont typeface="Arial" charset="0"/>
              <a:buNone/>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Orange Distress Flag and an Electric Distress Light</a:t>
            </a:r>
          </a:p>
        </p:txBody>
      </p:sp>
      <p:pic>
        <p:nvPicPr>
          <p:cNvPr id="8" name="Picture 2055" descr="VDS fla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96501" y="4333874"/>
            <a:ext cx="3102747" cy="213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12718" y="3828104"/>
            <a:ext cx="1977815" cy="2636196"/>
          </a:xfrm>
          <a:prstGeom prst="rect">
            <a:avLst/>
          </a:prstGeom>
        </p:spPr>
      </p:pic>
    </p:spTree>
    <p:extLst>
      <p:ext uri="{BB962C8B-B14F-4D97-AF65-F5344CB8AC3E}">
        <p14:creationId xmlns:p14="http://schemas.microsoft.com/office/powerpoint/2010/main" val="802546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17</a:t>
            </a:fld>
            <a:endParaRPr lang="en-US" dirty="0"/>
          </a:p>
        </p:txBody>
      </p:sp>
      <p:sp>
        <p:nvSpPr>
          <p:cNvPr id="6" name="Rectangle 1026"/>
          <p:cNvSpPr txBox="1">
            <a:spLocks noRot="1" noChangeArrowheads="1"/>
          </p:cNvSpPr>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rgbClr val="FFFFCC"/>
                </a:solidFill>
                <a:effectLst>
                  <a:outerShdw blurRad="38100" dist="38100" dir="2700000" algn="tl">
                    <a:srgbClr val="000000"/>
                  </a:outerShdw>
                </a:effectLst>
                <a:uLnTx/>
                <a:uFillTx/>
                <a:latin typeface="Tahoma"/>
                <a:ea typeface="+mj-ea"/>
                <a:cs typeface="+mj-cs"/>
              </a:rPr>
              <a:t>Sound Producing Device</a:t>
            </a:r>
            <a:endParaRPr kumimoji="0" lang="en-US" sz="4400" b="0" i="0"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Tahoma"/>
              <a:ea typeface="+mj-ea"/>
              <a:cs typeface="+mj-cs"/>
            </a:endParaRPr>
          </a:p>
        </p:txBody>
      </p:sp>
      <p:sp>
        <p:nvSpPr>
          <p:cNvPr id="8" name="Rectangle 1027"/>
          <p:cNvSpPr txBox="1">
            <a:spLocks noRot="1" noChangeArrowheads="1"/>
          </p:cNvSpPr>
          <p:nvPr/>
        </p:nvSpPr>
        <p:spPr bwMode="auto">
          <a:xfrm>
            <a:off x="97277" y="1438736"/>
            <a:ext cx="8667344" cy="19285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342900" marR="0" lvl="0" indent="-342900" algn="ctr"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Class A and Class I Vessels * – some means of making an </a:t>
            </a:r>
            <a:r>
              <a:rPr kumimoji="0" lang="en-US" sz="3200" b="0" i="0" u="sng"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ea typeface="+mn-ea"/>
                <a:cs typeface="+mn-cs"/>
              </a:rPr>
              <a:t>efficient sound signal </a:t>
            </a:r>
          </a:p>
          <a:p>
            <a:pPr marL="0" marR="0" lvl="0" indent="0" algn="ctr" defTabSz="914400" rtl="0" eaLnBrk="1" fontAlgn="base" latinLnBrk="0" hangingPunct="1">
              <a:lnSpc>
                <a:spcPct val="100000"/>
              </a:lnSpc>
              <a:spcBef>
                <a:spcPct val="20000"/>
              </a:spcBef>
              <a:spcAft>
                <a:spcPct val="0"/>
              </a:spcAft>
              <a:buClr>
                <a:srgbClr val="A3C145"/>
              </a:buClr>
              <a:buSzPct val="80000"/>
              <a:buNone/>
              <a:tabLst/>
              <a:defRPr/>
            </a:pPr>
            <a:r>
              <a:rPr kumimoji="0" lang="en-US" sz="32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ea typeface="+mn-ea"/>
                <a:cs typeface="+mn-cs"/>
              </a:rPr>
              <a:t>(</a:t>
            </a: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ea typeface="+mn-ea"/>
                <a:cs typeface="+mn-cs"/>
              </a:rPr>
              <a:t>4-6 second blast</a:t>
            </a:r>
            <a:r>
              <a:rPr lang="en-US" kern="0" dirty="0" smtClean="0">
                <a:solidFill>
                  <a:srgbClr val="FFFF00"/>
                </a:solidFill>
                <a:latin typeface="Tahoma"/>
              </a:rPr>
              <a:t>) </a:t>
            </a:r>
            <a:r>
              <a:rPr lang="en-US" kern="0" dirty="0" smtClean="0">
                <a:latin typeface="Tahoma"/>
              </a:rPr>
              <a:t>audible for ½ mile</a:t>
            </a:r>
            <a:endParaRPr lang="en-US" kern="0" dirty="0" smtClean="0">
              <a:solidFill>
                <a:srgbClr val="FFFF00"/>
              </a:solidFill>
              <a:latin typeface="Tahoma"/>
            </a:endParaRPr>
          </a:p>
          <a:p>
            <a:pPr marL="342900" marR="0" lvl="0" indent="-342900" algn="ctr"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endParaRPr kumimoji="0" lang="en-US" sz="32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ea typeface="+mn-ea"/>
              <a:cs typeface="+mn-cs"/>
            </a:endParaRPr>
          </a:p>
          <a:p>
            <a:pPr marL="342900" marR="0" lvl="0" indent="-342900" algn="ctr"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endParaRPr lang="en-US" kern="0" dirty="0">
              <a:solidFill>
                <a:srgbClr val="FFFF00"/>
              </a:solidFill>
              <a:latin typeface="Tahoma"/>
            </a:endParaRPr>
          </a:p>
          <a:p>
            <a:pPr marL="0" marR="0" lvl="0" indent="0" algn="ctr" defTabSz="914400" rtl="0" eaLnBrk="1" fontAlgn="base" latinLnBrk="0" hangingPunct="1">
              <a:lnSpc>
                <a:spcPct val="100000"/>
              </a:lnSpc>
              <a:spcBef>
                <a:spcPct val="20000"/>
              </a:spcBef>
              <a:spcAft>
                <a:spcPct val="0"/>
              </a:spcAft>
              <a:buClr>
                <a:srgbClr val="A3C145"/>
              </a:buClr>
              <a:buSzPct val="80000"/>
              <a:buNone/>
              <a:tabLst/>
              <a:defRPr/>
            </a:pPr>
            <a:endParaRPr kumimoji="0" lang="en-US"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endParaRPr>
          </a:p>
        </p:txBody>
      </p:sp>
      <p:graphicFrame>
        <p:nvGraphicFramePr>
          <p:cNvPr id="9" name="Object 1028"/>
          <p:cNvGraphicFramePr>
            <a:graphicFrameLocks noChangeAspect="1"/>
          </p:cNvGraphicFramePr>
          <p:nvPr>
            <p:extLst>
              <p:ext uri="{D42A27DB-BD31-4B8C-83A1-F6EECF244321}">
                <p14:modId xmlns:p14="http://schemas.microsoft.com/office/powerpoint/2010/main" val="3248009654"/>
              </p:ext>
            </p:extLst>
          </p:nvPr>
        </p:nvGraphicFramePr>
        <p:xfrm>
          <a:off x="3390900" y="3472774"/>
          <a:ext cx="2209800" cy="2801938"/>
        </p:xfrm>
        <a:graphic>
          <a:graphicData uri="http://schemas.openxmlformats.org/presentationml/2006/ole">
            <mc:AlternateContent xmlns:mc="http://schemas.openxmlformats.org/markup-compatibility/2006">
              <mc:Choice xmlns:v="urn:schemas-microsoft-com:vml" Requires="v">
                <p:oleObj spid="_x0000_s4150" name="Photo Editor Photo" r:id="rId3" imgW="1457143" imgH="1848108" progId="MSPhotoEd.3">
                  <p:embed/>
                </p:oleObj>
              </mc:Choice>
              <mc:Fallback>
                <p:oleObj name="Photo Editor Photo" r:id="rId3" imgW="1457143" imgH="1848108"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900" y="3472774"/>
                        <a:ext cx="220980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301625" y="4412078"/>
            <a:ext cx="2768450" cy="923330"/>
          </a:xfrm>
          <a:prstGeom prst="rect">
            <a:avLst/>
          </a:prstGeom>
          <a:noFill/>
        </p:spPr>
        <p:txBody>
          <a:bodyPr wrap="non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*Not required on Georgia</a:t>
            </a:r>
          </a:p>
          <a:p>
            <a:r>
              <a:rPr lang="en-US" dirty="0" smtClean="0">
                <a:latin typeface="Tahoma" panose="020B0604030504040204" pitchFamily="34" charset="0"/>
                <a:ea typeface="Tahoma" panose="020B0604030504040204" pitchFamily="34" charset="0"/>
                <a:cs typeface="Tahoma" panose="020B0604030504040204" pitchFamily="34" charset="0"/>
              </a:rPr>
              <a:t>  State waters but highly</a:t>
            </a:r>
          </a:p>
          <a:p>
            <a:r>
              <a:rPr lang="en-US" dirty="0" smtClean="0">
                <a:latin typeface="Tahoma" panose="020B0604030504040204" pitchFamily="34" charset="0"/>
                <a:ea typeface="Tahoma" panose="020B0604030504040204" pitchFamily="34" charset="0"/>
                <a:cs typeface="Tahoma" panose="020B0604030504040204" pitchFamily="34" charset="0"/>
              </a:rPr>
              <a:t>  recommended</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08488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18</a:t>
            </a:fld>
            <a:endParaRPr lang="en-US" dirty="0"/>
          </a:p>
        </p:txBody>
      </p:sp>
      <p:sp>
        <p:nvSpPr>
          <p:cNvPr id="6" name="Rectangle 2"/>
          <p:cNvSpPr txBox="1">
            <a:spLocks noRot="1" noChangeArrowheads="1"/>
          </p:cNvSpPr>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Tahoma"/>
                <a:ea typeface="+mj-ea"/>
                <a:cs typeface="+mj-cs"/>
              </a:rPr>
              <a:t>Navigation</a:t>
            </a:r>
            <a:r>
              <a:rPr kumimoji="0" lang="en-US" sz="4400" b="0" i="0"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Tahoma"/>
                <a:ea typeface="+mj-ea"/>
                <a:cs typeface="+mj-cs"/>
              </a:rPr>
              <a:t> </a:t>
            </a:r>
            <a:r>
              <a:rPr kumimoji="0" lang="en-US" sz="4400" b="0" i="0" u="none" strike="noStrike" kern="0" cap="none" spc="0" normalizeH="0" baseline="0" noProof="0" dirty="0" smtClean="0">
                <a:ln>
                  <a:noFill/>
                </a:ln>
                <a:solidFill>
                  <a:srgbClr val="00B050"/>
                </a:solidFill>
                <a:effectLst>
                  <a:outerShdw blurRad="38100" dist="38100" dir="2700000" algn="tl">
                    <a:srgbClr val="000000"/>
                  </a:outerShdw>
                </a:effectLst>
                <a:uLnTx/>
                <a:uFillTx/>
                <a:latin typeface="Tahoma"/>
                <a:ea typeface="+mj-ea"/>
                <a:cs typeface="+mj-cs"/>
              </a:rPr>
              <a:t>Light</a:t>
            </a:r>
            <a:r>
              <a:rPr kumimoji="0" lang="en-US" sz="4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j-ea"/>
                <a:cs typeface="+mj-cs"/>
              </a:rPr>
              <a:t>s</a:t>
            </a:r>
          </a:p>
        </p:txBody>
      </p:sp>
      <p:sp>
        <p:nvSpPr>
          <p:cNvPr id="7" name="Rectangle 3"/>
          <p:cNvSpPr txBox="1">
            <a:spLocks noRot="1" noChangeArrowheads="1"/>
          </p:cNvSpPr>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36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Required to be displayed from sunset to sunrise and in restricted visibility</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36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Tell other boaters </a:t>
            </a:r>
          </a:p>
          <a:p>
            <a:pPr marL="742950" marR="0" lvl="1" indent="-285750" algn="l" defTabSz="914400" rtl="0" eaLnBrk="1" fontAlgn="base" latinLnBrk="0" hangingPunct="1">
              <a:lnSpc>
                <a:spcPct val="100000"/>
              </a:lnSpc>
              <a:spcBef>
                <a:spcPct val="20000"/>
              </a:spcBef>
              <a:spcAft>
                <a:spcPct val="0"/>
              </a:spcAft>
              <a:buClr>
                <a:srgbClr val="6FA9B7"/>
              </a:buClr>
              <a:buSzTx/>
              <a:buFont typeface="Wingdings" panose="05000000000000000000" pitchFamily="2" charset="2"/>
              <a:buChar char="§"/>
              <a:tabLst/>
              <a:defRPr/>
            </a:pPr>
            <a:r>
              <a:rPr kumimoji="0" lang="en-US" sz="36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Type of vessel you are</a:t>
            </a:r>
          </a:p>
          <a:p>
            <a:pPr marL="742950" marR="0" lvl="1" indent="-285750" algn="l" defTabSz="914400" rtl="0" eaLnBrk="1" fontAlgn="base" latinLnBrk="0" hangingPunct="1">
              <a:lnSpc>
                <a:spcPct val="100000"/>
              </a:lnSpc>
              <a:spcBef>
                <a:spcPct val="20000"/>
              </a:spcBef>
              <a:spcAft>
                <a:spcPct val="0"/>
              </a:spcAft>
              <a:buClr>
                <a:srgbClr val="6FA9B7"/>
              </a:buClr>
              <a:buSzTx/>
              <a:buFont typeface="Wingdings" panose="05000000000000000000" pitchFamily="2" charset="2"/>
              <a:buChar char="§"/>
              <a:tabLst/>
              <a:defRPr/>
            </a:pPr>
            <a:r>
              <a:rPr kumimoji="0" lang="en-US" sz="36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Size of vessel you are</a:t>
            </a:r>
          </a:p>
          <a:p>
            <a:pPr marL="742950" marR="0" lvl="1" indent="-285750" algn="l" defTabSz="914400" rtl="0" eaLnBrk="1" fontAlgn="base" latinLnBrk="0" hangingPunct="1">
              <a:lnSpc>
                <a:spcPct val="100000"/>
              </a:lnSpc>
              <a:spcBef>
                <a:spcPct val="20000"/>
              </a:spcBef>
              <a:spcAft>
                <a:spcPct val="0"/>
              </a:spcAft>
              <a:buClr>
                <a:srgbClr val="6FA9B7"/>
              </a:buClr>
              <a:buSzTx/>
              <a:buFont typeface="Wingdings" panose="05000000000000000000" pitchFamily="2" charset="2"/>
              <a:buChar char="§"/>
              <a:tabLst/>
              <a:defRPr/>
            </a:pPr>
            <a:r>
              <a:rPr kumimoji="0" lang="en-US" sz="36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Direction (movement) of your vessel</a:t>
            </a:r>
          </a:p>
          <a:p>
            <a:pPr marL="742950" marR="0" lvl="1" indent="-285750" algn="l" defTabSz="914400" rtl="0" eaLnBrk="1" fontAlgn="base" latinLnBrk="0" hangingPunct="1">
              <a:lnSpc>
                <a:spcPct val="100000"/>
              </a:lnSpc>
              <a:spcBef>
                <a:spcPct val="20000"/>
              </a:spcBef>
              <a:spcAft>
                <a:spcPct val="0"/>
              </a:spcAft>
              <a:buClr>
                <a:srgbClr val="6FA9B7"/>
              </a:buClr>
              <a:buSzTx/>
              <a:buFont typeface="Wingdings" panose="05000000000000000000" pitchFamily="2" charset="2"/>
              <a:buChar char="§"/>
              <a:tabLst/>
              <a:defRPr/>
            </a:pPr>
            <a:r>
              <a:rPr kumimoji="0" lang="en-US" sz="36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Any Work you are performing</a:t>
            </a:r>
          </a:p>
        </p:txBody>
      </p:sp>
    </p:spTree>
    <p:extLst>
      <p:ext uri="{BB962C8B-B14F-4D97-AF65-F5344CB8AC3E}">
        <p14:creationId xmlns:p14="http://schemas.microsoft.com/office/powerpoint/2010/main" val="2363119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19</a:t>
            </a:fld>
            <a:endParaRPr lang="en-US" dirty="0"/>
          </a:p>
        </p:txBody>
      </p:sp>
      <p:sp>
        <p:nvSpPr>
          <p:cNvPr id="6" name="Rectangle 2"/>
          <p:cNvSpPr txBox="1">
            <a:spLocks noRot="1" noChangeArrowheads="1"/>
          </p:cNvSpPr>
          <p:nvPr/>
        </p:nvSpPr>
        <p:spPr bwMode="auto">
          <a:xfrm>
            <a:off x="359991" y="604736"/>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Tahoma"/>
                <a:ea typeface="+mj-ea"/>
                <a:cs typeface="+mj-cs"/>
              </a:rPr>
              <a:t>Power-driven - Classes A and I</a:t>
            </a:r>
          </a:p>
        </p:txBody>
      </p:sp>
      <p:sp>
        <p:nvSpPr>
          <p:cNvPr id="7" name="Rectangle 3"/>
          <p:cNvSpPr txBox="1">
            <a:spLocks noRot="1" noChangeArrowheads="1"/>
          </p:cNvSpPr>
          <p:nvPr/>
        </p:nvSpPr>
        <p:spPr bwMode="auto">
          <a:xfrm>
            <a:off x="138580" y="1747736"/>
            <a:ext cx="6493540" cy="1752600"/>
          </a:xfrm>
          <a:prstGeom prst="rect">
            <a:avLst/>
          </a:prstGeo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90000"/>
              </a:lnSpc>
              <a:spcBef>
                <a:spcPct val="20000"/>
              </a:spcBef>
              <a:spcAft>
                <a:spcPct val="0"/>
              </a:spcAft>
              <a:buClr>
                <a:srgbClr val="A3C145"/>
              </a:buClr>
              <a:buSzPct val="80000"/>
              <a:buFont typeface="Arial" charset="0"/>
              <a:buChar char="►"/>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Must display</a:t>
            </a:r>
          </a:p>
          <a:p>
            <a:pPr marL="742950" marR="0" lvl="1" indent="-285750" algn="l" defTabSz="914400" rtl="0" eaLnBrk="1" fontAlgn="base" latinLnBrk="0" hangingPunct="1">
              <a:lnSpc>
                <a:spcPct val="90000"/>
              </a:lnSpc>
              <a:spcBef>
                <a:spcPct val="20000"/>
              </a:spcBef>
              <a:spcAft>
                <a:spcPct val="0"/>
              </a:spcAft>
              <a:buClr>
                <a:srgbClr val="6FA9B7"/>
              </a:buClr>
              <a:buSzTx/>
              <a:buFont typeface="Wingdings" panose="05000000000000000000" pitchFamily="2" charset="2"/>
              <a:buChar char="§"/>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Masthead light (225  , 2 miles)</a:t>
            </a:r>
          </a:p>
          <a:p>
            <a:pPr marL="742950" marR="0" lvl="1" indent="-285750" algn="l" defTabSz="914400" rtl="0" eaLnBrk="1" fontAlgn="base" latinLnBrk="0" hangingPunct="1">
              <a:lnSpc>
                <a:spcPct val="90000"/>
              </a:lnSpc>
              <a:spcBef>
                <a:spcPct val="20000"/>
              </a:spcBef>
              <a:spcAft>
                <a:spcPct val="0"/>
              </a:spcAft>
              <a:buClr>
                <a:srgbClr val="6FA9B7"/>
              </a:buClr>
              <a:buSzTx/>
              <a:buFont typeface="Wingdings" panose="05000000000000000000" pitchFamily="2" charset="2"/>
              <a:buChar char="§"/>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Stern light (135 , 2 miles)</a:t>
            </a:r>
          </a:p>
          <a:p>
            <a:pPr marL="742950" marR="0" lvl="1" indent="-285750" algn="l" defTabSz="914400" rtl="0" eaLnBrk="1" fontAlgn="base" latinLnBrk="0" hangingPunct="1">
              <a:lnSpc>
                <a:spcPct val="90000"/>
              </a:lnSpc>
              <a:spcBef>
                <a:spcPct val="20000"/>
              </a:spcBef>
              <a:spcAft>
                <a:spcPct val="0"/>
              </a:spcAft>
              <a:buClr>
                <a:srgbClr val="6FA9B7"/>
              </a:buClr>
              <a:buSzTx/>
              <a:buFont typeface="Wingdings" panose="05000000000000000000" pitchFamily="2" charset="2"/>
              <a:buChar char="§"/>
              <a:tabLst/>
              <a:defRPr/>
            </a:pPr>
            <a:r>
              <a:rPr kumimoji="0" 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Tahoma"/>
              </a:rPr>
              <a:t>Red</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 and </a:t>
            </a:r>
            <a:r>
              <a:rPr kumimoji="0" lang="en-US" sz="2400" b="0" i="0" u="none" strike="noStrike" kern="0" cap="none" spc="0" normalizeH="0" baseline="0" noProof="0" dirty="0" smtClean="0">
                <a:ln>
                  <a:noFill/>
                </a:ln>
                <a:solidFill>
                  <a:srgbClr val="00B050"/>
                </a:solidFill>
                <a:effectLst>
                  <a:outerShdw blurRad="38100" dist="38100" dir="2700000" algn="tl">
                    <a:srgbClr val="000000"/>
                  </a:outerShdw>
                </a:effectLst>
                <a:uLnTx/>
                <a:uFillTx/>
                <a:latin typeface="Tahoma"/>
              </a:rPr>
              <a:t>Green</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 sidelights (112.5 ,1 mile)</a:t>
            </a:r>
          </a:p>
          <a:p>
            <a:pPr marL="1828800" marR="0" lvl="4" indent="0" algn="l" defTabSz="914400" rtl="0" eaLnBrk="1" fontAlgn="base" latinLnBrk="0" hangingPunct="1">
              <a:lnSpc>
                <a:spcPct val="90000"/>
              </a:lnSpc>
              <a:spcBef>
                <a:spcPct val="20000"/>
              </a:spcBef>
              <a:spcAft>
                <a:spcPct val="0"/>
              </a:spcAft>
              <a:buClr>
                <a:srgbClr val="A3C145"/>
              </a:buClr>
              <a:buSzPct val="80000"/>
              <a:buFont typeface="Arial" panose="020B0604020202020204" pitchFamily="34" charset="0"/>
              <a:buNone/>
              <a:tabLst/>
              <a:defRPr/>
            </a:pPr>
            <a:r>
              <a:rPr kumimoji="0" lang="en-US" sz="36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OR</a:t>
            </a:r>
          </a:p>
        </p:txBody>
      </p:sp>
      <p:sp>
        <p:nvSpPr>
          <p:cNvPr id="8" name="Rectangle 21"/>
          <p:cNvSpPr>
            <a:spLocks noRot="1" noChangeArrowheads="1"/>
          </p:cNvSpPr>
          <p:nvPr/>
        </p:nvSpPr>
        <p:spPr bwMode="auto">
          <a:xfrm>
            <a:off x="359991" y="4301247"/>
            <a:ext cx="4649754" cy="2133600"/>
          </a:xfrm>
          <a:prstGeom prst="rect">
            <a:avLst/>
          </a:prstGeom>
          <a:noFill/>
          <a:ln w="9525">
            <a:noFill/>
            <a:miter lim="800000"/>
            <a:headEnd/>
            <a:tailEnd/>
          </a:ln>
          <a:effectLst/>
        </p:spPr>
        <p:txBody>
          <a:bodyPr/>
          <a:lstStyle/>
          <a:p>
            <a:pPr marL="342900" indent="-342900" fontAlgn="base">
              <a:spcBef>
                <a:spcPct val="20000"/>
              </a:spcBef>
              <a:spcAft>
                <a:spcPct val="0"/>
              </a:spcAft>
              <a:buClr>
                <a:srgbClr val="A3C145"/>
              </a:buClr>
              <a:buSzPct val="80000"/>
              <a:buFont typeface="Arial" charset="0"/>
              <a:buChar char="►"/>
              <a:defRPr/>
            </a:pPr>
            <a:r>
              <a:rPr lang="en-US" sz="2800" dirty="0">
                <a:solidFill>
                  <a:srgbClr val="FFFFFF"/>
                </a:solidFill>
                <a:effectLst>
                  <a:outerShdw blurRad="38100" dist="38100" dir="2700000" algn="tl">
                    <a:srgbClr val="000000"/>
                  </a:outerShdw>
                </a:effectLst>
                <a:latin typeface="Tahoma" charset="0"/>
              </a:rPr>
              <a:t>May Display</a:t>
            </a:r>
          </a:p>
          <a:p>
            <a:pPr marL="742950" lvl="1" indent="-285750" fontAlgn="base">
              <a:spcBef>
                <a:spcPct val="20000"/>
              </a:spcBef>
              <a:spcAft>
                <a:spcPct val="0"/>
              </a:spcAft>
              <a:buClr>
                <a:srgbClr val="6FA9B7"/>
              </a:buClr>
              <a:buFont typeface="Wingdings" pitchFamily="2" charset="2"/>
              <a:buChar char="§"/>
              <a:defRPr/>
            </a:pPr>
            <a:r>
              <a:rPr lang="en-US" sz="2400" dirty="0">
                <a:solidFill>
                  <a:srgbClr val="FFFFFF"/>
                </a:solidFill>
                <a:effectLst>
                  <a:outerShdw blurRad="38100" dist="38100" dir="2700000" algn="tl">
                    <a:srgbClr val="000000"/>
                  </a:outerShdw>
                </a:effectLst>
                <a:latin typeface="Tahoma" charset="0"/>
              </a:rPr>
              <a:t>360 degree all around white </a:t>
            </a:r>
            <a:r>
              <a:rPr lang="en-US" sz="2400" dirty="0" smtClean="0">
                <a:solidFill>
                  <a:srgbClr val="FFFFFF"/>
                </a:solidFill>
                <a:effectLst>
                  <a:outerShdw blurRad="38100" dist="38100" dir="2700000" algn="tl">
                    <a:srgbClr val="000000"/>
                  </a:outerShdw>
                </a:effectLst>
                <a:latin typeface="Tahoma" charset="0"/>
              </a:rPr>
              <a:t>light (2 miles)</a:t>
            </a:r>
            <a:endParaRPr lang="en-US" sz="2400" dirty="0">
              <a:solidFill>
                <a:srgbClr val="FFFFFF"/>
              </a:solidFill>
              <a:effectLst>
                <a:outerShdw blurRad="38100" dist="38100" dir="2700000" algn="tl">
                  <a:srgbClr val="000000"/>
                </a:outerShdw>
              </a:effectLst>
              <a:latin typeface="Tahoma" charset="0"/>
            </a:endParaRPr>
          </a:p>
          <a:p>
            <a:pPr marL="742950" lvl="1" indent="-285750" fontAlgn="base">
              <a:spcBef>
                <a:spcPct val="20000"/>
              </a:spcBef>
              <a:spcAft>
                <a:spcPct val="0"/>
              </a:spcAft>
              <a:buClr>
                <a:srgbClr val="6FA9B7"/>
              </a:buClr>
              <a:buFont typeface="Wingdings" pitchFamily="2" charset="2"/>
              <a:buChar char="§"/>
              <a:defRPr/>
            </a:pPr>
            <a:r>
              <a:rPr lang="en-US" sz="2400" dirty="0">
                <a:solidFill>
                  <a:srgbClr val="FF0000"/>
                </a:solidFill>
                <a:effectLst>
                  <a:outerShdw blurRad="38100" dist="38100" dir="2700000" algn="tl">
                    <a:srgbClr val="000000"/>
                  </a:outerShdw>
                </a:effectLst>
                <a:latin typeface="Tahoma" charset="0"/>
              </a:rPr>
              <a:t>Red</a:t>
            </a:r>
            <a:r>
              <a:rPr lang="en-US" sz="2400" dirty="0">
                <a:solidFill>
                  <a:srgbClr val="FFFFFF"/>
                </a:solidFill>
                <a:effectLst>
                  <a:outerShdw blurRad="38100" dist="38100" dir="2700000" algn="tl">
                    <a:srgbClr val="000000"/>
                  </a:outerShdw>
                </a:effectLst>
                <a:latin typeface="Tahoma" charset="0"/>
              </a:rPr>
              <a:t> and </a:t>
            </a:r>
            <a:r>
              <a:rPr lang="en-US" sz="2400" dirty="0">
                <a:solidFill>
                  <a:srgbClr val="00B050"/>
                </a:solidFill>
                <a:effectLst>
                  <a:outerShdw blurRad="38100" dist="38100" dir="2700000" algn="tl">
                    <a:srgbClr val="000000"/>
                  </a:outerShdw>
                </a:effectLst>
                <a:latin typeface="Tahoma" charset="0"/>
              </a:rPr>
              <a:t>green</a:t>
            </a:r>
            <a:r>
              <a:rPr lang="en-US" sz="2400" dirty="0">
                <a:solidFill>
                  <a:srgbClr val="FFFFFF"/>
                </a:solidFill>
                <a:effectLst>
                  <a:outerShdw blurRad="38100" dist="38100" dir="2700000" algn="tl">
                    <a:srgbClr val="000000"/>
                  </a:outerShdw>
                </a:effectLst>
                <a:latin typeface="Tahoma" charset="0"/>
              </a:rPr>
              <a:t> </a:t>
            </a:r>
            <a:r>
              <a:rPr lang="en-US" sz="2400" dirty="0" smtClean="0">
                <a:solidFill>
                  <a:srgbClr val="FFFFFF"/>
                </a:solidFill>
                <a:effectLst>
                  <a:outerShdw blurRad="38100" dist="38100" dir="2700000" algn="tl">
                    <a:srgbClr val="000000"/>
                  </a:outerShdw>
                </a:effectLst>
                <a:latin typeface="Tahoma" charset="0"/>
              </a:rPr>
              <a:t>sidelights </a:t>
            </a:r>
            <a:r>
              <a:rPr lang="en-US" sz="2400" kern="0" dirty="0">
                <a:solidFill>
                  <a:srgbClr val="FFFFFF"/>
                </a:solidFill>
                <a:effectLst>
                  <a:outerShdw blurRad="38100" dist="38100" dir="2700000" algn="tl">
                    <a:srgbClr val="000000"/>
                  </a:outerShdw>
                </a:effectLst>
                <a:latin typeface="Tahoma"/>
              </a:rPr>
              <a:t>(112.5 </a:t>
            </a:r>
            <a:r>
              <a:rPr lang="en-US" sz="2400" kern="0" dirty="0" smtClean="0">
                <a:solidFill>
                  <a:srgbClr val="FFFFFF"/>
                </a:solidFill>
                <a:effectLst>
                  <a:outerShdw blurRad="38100" dist="38100" dir="2700000" algn="tl">
                    <a:srgbClr val="000000"/>
                  </a:outerShdw>
                </a:effectLst>
                <a:latin typeface="Tahoma"/>
              </a:rPr>
              <a:t>, 1 </a:t>
            </a:r>
            <a:r>
              <a:rPr lang="en-US" sz="2400" kern="0" dirty="0">
                <a:solidFill>
                  <a:srgbClr val="FFFFFF"/>
                </a:solidFill>
                <a:effectLst>
                  <a:outerShdw blurRad="38100" dist="38100" dir="2700000" algn="tl">
                    <a:srgbClr val="000000"/>
                  </a:outerShdw>
                </a:effectLst>
                <a:latin typeface="Tahoma"/>
              </a:rPr>
              <a:t>mile)</a:t>
            </a:r>
          </a:p>
          <a:p>
            <a:pPr marL="742950" lvl="1" indent="-285750" fontAlgn="base">
              <a:spcBef>
                <a:spcPct val="20000"/>
              </a:spcBef>
              <a:spcAft>
                <a:spcPct val="0"/>
              </a:spcAft>
              <a:buClr>
                <a:srgbClr val="6FA9B7"/>
              </a:buClr>
              <a:buFont typeface="Wingdings" pitchFamily="2" charset="2"/>
              <a:buChar char="§"/>
              <a:defRPr/>
            </a:pPr>
            <a:endParaRPr lang="en-US" sz="2400" dirty="0">
              <a:solidFill>
                <a:srgbClr val="FFFFFF"/>
              </a:solidFill>
              <a:effectLst>
                <a:outerShdw blurRad="38100" dist="38100" dir="2700000" algn="tl">
                  <a:srgbClr val="000000"/>
                </a:outerShdw>
              </a:effectLst>
              <a:latin typeface="Tahoma" charset="0"/>
            </a:endParaRPr>
          </a:p>
        </p:txBody>
      </p:sp>
      <p:graphicFrame>
        <p:nvGraphicFramePr>
          <p:cNvPr id="9" name="Object 15"/>
          <p:cNvGraphicFramePr>
            <a:graphicFrameLocks noChangeAspect="1"/>
          </p:cNvGraphicFramePr>
          <p:nvPr>
            <p:extLst>
              <p:ext uri="{D42A27DB-BD31-4B8C-83A1-F6EECF244321}">
                <p14:modId xmlns:p14="http://schemas.microsoft.com/office/powerpoint/2010/main" val="2943564016"/>
              </p:ext>
            </p:extLst>
          </p:nvPr>
        </p:nvGraphicFramePr>
        <p:xfrm>
          <a:off x="6717093" y="1399064"/>
          <a:ext cx="2098675" cy="2133600"/>
        </p:xfrm>
        <a:graphic>
          <a:graphicData uri="http://schemas.openxmlformats.org/presentationml/2006/ole">
            <mc:AlternateContent xmlns:mc="http://schemas.openxmlformats.org/markup-compatibility/2006">
              <mc:Choice xmlns:v="urn:schemas-microsoft-com:vml" Requires="v">
                <p:oleObj spid="_x0000_s2105" name="Bitmap Image" r:id="rId3" imgW="1324160" imgH="1895238" progId="Paint.Picture">
                  <p:embed/>
                </p:oleObj>
              </mc:Choice>
              <mc:Fallback>
                <p:oleObj name="Bitmap Image" r:id="rId3" imgW="1324160" imgH="1895238"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7093" y="1399064"/>
                        <a:ext cx="20986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2138" y="3868305"/>
            <a:ext cx="1833630" cy="261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txBox="1">
            <a:spLocks noRot="1" noChangeArrowheads="1"/>
          </p:cNvSpPr>
          <p:nvPr/>
        </p:nvSpPr>
        <p:spPr bwMode="auto">
          <a:xfrm>
            <a:off x="194621" y="-79577"/>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Tahoma"/>
                <a:ea typeface="+mj-ea"/>
                <a:cs typeface="+mj-cs"/>
              </a:rPr>
              <a:t>Navigation</a:t>
            </a:r>
            <a:r>
              <a:rPr kumimoji="0" lang="en-US" sz="4400" b="0" i="0"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Tahoma"/>
                <a:ea typeface="+mj-ea"/>
                <a:cs typeface="+mj-cs"/>
              </a:rPr>
              <a:t> </a:t>
            </a:r>
            <a:r>
              <a:rPr kumimoji="0" lang="en-US" sz="4400" b="0" i="0" u="none" strike="noStrike" kern="0" cap="none" spc="0" normalizeH="0" baseline="0" noProof="0" dirty="0" smtClean="0">
                <a:ln>
                  <a:noFill/>
                </a:ln>
                <a:solidFill>
                  <a:srgbClr val="00B050"/>
                </a:solidFill>
                <a:effectLst>
                  <a:outerShdw blurRad="38100" dist="38100" dir="2700000" algn="tl">
                    <a:srgbClr val="000000"/>
                  </a:outerShdw>
                </a:effectLst>
                <a:uLnTx/>
                <a:uFillTx/>
                <a:latin typeface="Tahoma"/>
                <a:ea typeface="+mj-ea"/>
                <a:cs typeface="+mj-cs"/>
              </a:rPr>
              <a:t>Light</a:t>
            </a:r>
            <a:r>
              <a:rPr kumimoji="0" lang="en-US" sz="4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j-ea"/>
                <a:cs typeface="+mj-cs"/>
              </a:rPr>
              <a:t>s</a:t>
            </a:r>
          </a:p>
        </p:txBody>
      </p:sp>
      <p:sp>
        <p:nvSpPr>
          <p:cNvPr id="2" name="Flowchart: Connector 1"/>
          <p:cNvSpPr/>
          <p:nvPr/>
        </p:nvSpPr>
        <p:spPr>
          <a:xfrm>
            <a:off x="3677055" y="2315318"/>
            <a:ext cx="77822" cy="77821"/>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Flowchart: Connector 11"/>
          <p:cNvSpPr/>
          <p:nvPr/>
        </p:nvSpPr>
        <p:spPr>
          <a:xfrm flipH="1" flipV="1">
            <a:off x="3122578" y="2676694"/>
            <a:ext cx="77821" cy="87551"/>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Flowchart: Connector 12"/>
          <p:cNvSpPr/>
          <p:nvPr/>
        </p:nvSpPr>
        <p:spPr>
          <a:xfrm flipH="1">
            <a:off x="5311300" y="3083667"/>
            <a:ext cx="68095" cy="77822"/>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Flowchart: Connector 13"/>
          <p:cNvSpPr/>
          <p:nvPr/>
        </p:nvSpPr>
        <p:spPr>
          <a:xfrm flipH="1">
            <a:off x="2136841" y="6086271"/>
            <a:ext cx="68095" cy="77822"/>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423261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2</a:t>
            </a:fld>
            <a:endParaRPr lang="en-US" dirty="0"/>
          </a:p>
        </p:txBody>
      </p:sp>
      <p:sp>
        <p:nvSpPr>
          <p:cNvPr id="6" name="Title 1"/>
          <p:cNvSpPr>
            <a:spLocks noGrp="1"/>
          </p:cNvSpPr>
          <p:nvPr>
            <p:ph type="title"/>
          </p:nvPr>
        </p:nvSpPr>
        <p:spPr>
          <a:xfrm>
            <a:off x="484710" y="452718"/>
            <a:ext cx="7055380" cy="1400530"/>
          </a:xfrm>
        </p:spPr>
        <p:txBody>
          <a:bodyPr/>
          <a:lstStyle/>
          <a:p>
            <a:pPr algn="ctr"/>
            <a:r>
              <a:rPr lang="en-US" sz="4400" dirty="0" smtClean="0">
                <a:latin typeface="Arial" panose="020B0604020202020204" pitchFamily="34" charset="0"/>
                <a:cs typeface="Arial" panose="020B0604020202020204" pitchFamily="34" charset="0"/>
              </a:rPr>
              <a:t>Required Equipment</a:t>
            </a:r>
            <a:r>
              <a:rPr lang="en-US" dirty="0"/>
              <a:t/>
            </a:r>
            <a:br>
              <a:rPr lang="en-US" dirty="0"/>
            </a:br>
            <a:endParaRPr lang="en-US" dirty="0"/>
          </a:p>
        </p:txBody>
      </p:sp>
      <p:sp>
        <p:nvSpPr>
          <p:cNvPr id="7" name="Text Box 1028"/>
          <p:cNvSpPr txBox="1">
            <a:spLocks noChangeArrowheads="1"/>
          </p:cNvSpPr>
          <p:nvPr/>
        </p:nvSpPr>
        <p:spPr bwMode="auto">
          <a:xfrm>
            <a:off x="484710" y="1643974"/>
            <a:ext cx="2722220" cy="707886"/>
          </a:xfrm>
          <a:prstGeom prst="rect">
            <a:avLst/>
          </a:prstGeom>
          <a:noFill/>
          <a:ln w="9525">
            <a:noFill/>
            <a:miter lim="800000"/>
            <a:headEnd/>
            <a:tailEnd/>
          </a:ln>
          <a:effectLst/>
        </p:spPr>
        <p:txBody>
          <a:bodyPr wrap="none">
            <a:spAutoFit/>
          </a:bodyPr>
          <a:lstStyle/>
          <a:p>
            <a:pPr eaLnBrk="1" hangingPunct="1">
              <a:spcBef>
                <a:spcPct val="50000"/>
              </a:spcBef>
              <a:defRPr/>
            </a:pPr>
            <a:r>
              <a:rPr lang="en-US" sz="4000" u="sng" dirty="0">
                <a:latin typeface="Arial" panose="020B0604020202020204" pitchFamily="34" charset="0"/>
                <a:cs typeface="Arial" panose="020B0604020202020204" pitchFamily="34" charset="0"/>
              </a:rPr>
              <a:t>Objectives:</a:t>
            </a:r>
            <a:endParaRPr lang="en-US" sz="2400" u="sng" dirty="0">
              <a:latin typeface="Arial" panose="020B0604020202020204" pitchFamily="34" charset="0"/>
              <a:cs typeface="Arial" panose="020B0604020202020204" pitchFamily="34" charset="0"/>
            </a:endParaRPr>
          </a:p>
        </p:txBody>
      </p:sp>
      <p:sp>
        <p:nvSpPr>
          <p:cNvPr id="9" name="Rectangle 1027"/>
          <p:cNvSpPr txBox="1">
            <a:spLocks noRot="1" noChangeArrowheads="1"/>
          </p:cNvSpPr>
          <p:nvPr/>
        </p:nvSpPr>
        <p:spPr>
          <a:xfrm>
            <a:off x="403225" y="3178983"/>
            <a:ext cx="8540750" cy="3497262"/>
          </a:xfrm>
          <a:prstGeom prst="rect">
            <a:avLst/>
          </a:prstGeom>
        </p:spPr>
        <p:txBody>
          <a:bodyPr/>
          <a:lstStyle>
            <a:lvl1pPr marL="0" indent="0" algn="l" rtl="0" eaLnBrk="1" fontAlgn="base" hangingPunct="1">
              <a:spcBef>
                <a:spcPts val="0"/>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170260" indent="-170260" algn="l" rtl="0" eaLnBrk="1" fontAlgn="base" hangingPunct="1">
              <a:spcBef>
                <a:spcPts val="0"/>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46472" indent="-176213"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15541" indent="-169069"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685800" indent="-170260"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a:lstStyle>
          <a:p>
            <a:pPr>
              <a:lnSpc>
                <a:spcPct val="90000"/>
              </a:lnSpc>
              <a:buFont typeface="Arial" charset="0"/>
              <a:buChar char="►"/>
              <a:defRPr/>
            </a:pPr>
            <a:r>
              <a:rPr lang="en-US" sz="2800" dirty="0" smtClean="0"/>
              <a:t>Identify the two classes of recreational vessels you are licensing for</a:t>
            </a:r>
          </a:p>
          <a:p>
            <a:pPr>
              <a:lnSpc>
                <a:spcPct val="90000"/>
              </a:lnSpc>
              <a:buFont typeface="Arial" charset="0"/>
              <a:buChar char="►"/>
              <a:defRPr/>
            </a:pPr>
            <a:r>
              <a:rPr lang="en-US" sz="2800" dirty="0" smtClean="0"/>
              <a:t>Identify and describe the proper use and application of the required safety equipment that are required by Federal and State laws and the US Army Corps of Engineers Safety and Health Requirements Manual (EM 385-1-1) for these vessel classes.</a:t>
            </a:r>
          </a:p>
        </p:txBody>
      </p:sp>
    </p:spTree>
    <p:extLst>
      <p:ext uri="{BB962C8B-B14F-4D97-AF65-F5344CB8AC3E}">
        <p14:creationId xmlns:p14="http://schemas.microsoft.com/office/powerpoint/2010/main" val="1284118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20</a:t>
            </a:fld>
            <a:endParaRPr lang="en-US" dirty="0"/>
          </a:p>
        </p:txBody>
      </p:sp>
      <p:sp>
        <p:nvSpPr>
          <p:cNvPr id="6" name="Rectangle 2"/>
          <p:cNvSpPr txBox="1">
            <a:spLocks noRot="1" noChangeArrowheads="1"/>
          </p:cNvSpPr>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rgbClr val="FFFFCC"/>
                </a:solidFill>
                <a:effectLst>
                  <a:outerShdw blurRad="38100" dist="38100" dir="2700000" algn="tl">
                    <a:srgbClr val="000000"/>
                  </a:outerShdw>
                </a:effectLst>
                <a:uLnTx/>
                <a:uFillTx/>
                <a:latin typeface="Tahoma"/>
                <a:ea typeface="+mj-ea"/>
                <a:cs typeface="+mj-cs"/>
              </a:rPr>
              <a:t>Anchored Vessels</a:t>
            </a:r>
            <a:endParaRPr kumimoji="0" lang="en-US" sz="4400" b="0" i="0"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Tahoma"/>
              <a:ea typeface="+mj-ea"/>
              <a:cs typeface="+mj-cs"/>
            </a:endParaRPr>
          </a:p>
        </p:txBody>
      </p:sp>
      <p:sp>
        <p:nvSpPr>
          <p:cNvPr id="7" name="Rectangle 3"/>
          <p:cNvSpPr txBox="1">
            <a:spLocks noRot="1" noChangeArrowheads="1"/>
          </p:cNvSpPr>
          <p:nvPr/>
        </p:nvSpPr>
        <p:spPr bwMode="auto">
          <a:xfrm>
            <a:off x="184893" y="1189883"/>
            <a:ext cx="4756758" cy="56681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Night – All around white light </a:t>
            </a:r>
            <a:r>
              <a:rPr kumimoji="0" lang="en-US" sz="2800" b="0" i="0" u="sng"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ea typeface="+mn-ea"/>
                <a:cs typeface="+mn-cs"/>
              </a:rPr>
              <a:t>visible for two miles</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Exception, USCG)– Vessels less than 23 </a:t>
            </a:r>
            <a:r>
              <a:rPr kumimoji="0" lang="en-US" sz="2400" b="0" i="0"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Tahoma"/>
                <a:ea typeface="+mn-ea"/>
                <a:cs typeface="+mn-cs"/>
              </a:rPr>
              <a:t>ft</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/7 m are not required to display anchor lights unless anchored in or near a narrow channel, fairway or anchorage, or where other vessels normally navigate.</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lang="en-US" sz="2400" kern="0" dirty="0" smtClean="0">
                <a:solidFill>
                  <a:srgbClr val="FFFFFF"/>
                </a:solidFill>
                <a:latin typeface="Tahoma"/>
              </a:rPr>
              <a:t>Georgia law– all vessels moored or anchored outside a designated mooring area during hours of darkness </a:t>
            </a:r>
            <a:r>
              <a:rPr lang="en-US" sz="2400" u="sng" kern="0" dirty="0" smtClean="0">
                <a:solidFill>
                  <a:srgbClr val="FFFFFF"/>
                </a:solidFill>
                <a:latin typeface="Tahoma"/>
              </a:rPr>
              <a:t>must </a:t>
            </a:r>
            <a:r>
              <a:rPr lang="en-US" sz="2400" kern="0" dirty="0" smtClean="0">
                <a:solidFill>
                  <a:srgbClr val="FFFFFF"/>
                </a:solidFill>
                <a:effectLst/>
                <a:latin typeface="Tahoma"/>
              </a:rPr>
              <a:t>display this light</a:t>
            </a:r>
            <a:endParaRPr kumimoji="0" lang="en-US" sz="2400" b="0" i="0" strike="noStrike" kern="0" cap="none" spc="0" normalizeH="0" baseline="0" noProof="0" dirty="0" smtClean="0">
              <a:ln>
                <a:noFill/>
              </a:ln>
              <a:solidFill>
                <a:srgbClr val="FFFFFF"/>
              </a:solidFill>
              <a:effectLst/>
              <a:uLnTx/>
              <a:uFillTx/>
              <a:latin typeface="Tahoma"/>
            </a:endParaRPr>
          </a:p>
        </p:txBody>
      </p:sp>
      <p:graphicFrame>
        <p:nvGraphicFramePr>
          <p:cNvPr id="8" name="Object 2"/>
          <p:cNvGraphicFramePr>
            <a:graphicFrameLocks noChangeAspect="1"/>
          </p:cNvGraphicFramePr>
          <p:nvPr/>
        </p:nvGraphicFramePr>
        <p:xfrm>
          <a:off x="5132388" y="1600200"/>
          <a:ext cx="3232150" cy="4498975"/>
        </p:xfrm>
        <a:graphic>
          <a:graphicData uri="http://schemas.openxmlformats.org/presentationml/2006/ole">
            <mc:AlternateContent xmlns:mc="http://schemas.openxmlformats.org/markup-compatibility/2006">
              <mc:Choice xmlns:v="urn:schemas-microsoft-com:vml" Requires="v">
                <p:oleObj spid="_x0000_s3126" name="Bitmap Image" r:id="rId3" imgW="1295238" imgH="1848108" progId="Paint.Picture">
                  <p:embed/>
                </p:oleObj>
              </mc:Choice>
              <mc:Fallback>
                <p:oleObj name="Bitmap Image" r:id="rId3" imgW="1295238" imgH="1848108"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1600200"/>
                        <a:ext cx="323215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64150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21</a:t>
            </a:fld>
            <a:endParaRPr lang="en-US" dirty="0"/>
          </a:p>
        </p:txBody>
      </p:sp>
      <p:sp>
        <p:nvSpPr>
          <p:cNvPr id="6" name="Rectangle 2"/>
          <p:cNvSpPr txBox="1">
            <a:spLocks noRot="1" noChangeArrowheads="1"/>
          </p:cNvSpPr>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Tahoma"/>
                <a:ea typeface="+mj-ea"/>
                <a:cs typeface="+mj-cs"/>
              </a:rPr>
              <a:t>Diver Down Flag</a:t>
            </a:r>
          </a:p>
        </p:txBody>
      </p:sp>
      <p:sp>
        <p:nvSpPr>
          <p:cNvPr id="7" name="Rectangle 3"/>
          <p:cNvSpPr txBox="1">
            <a:spLocks noRot="1" noChangeArrowheads="1"/>
          </p:cNvSpPr>
          <p:nvPr/>
        </p:nvSpPr>
        <p:spPr bwMode="auto">
          <a:xfrm>
            <a:off x="2895600" y="1295400"/>
            <a:ext cx="6180306" cy="48801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Diver Down Flag</a:t>
            </a:r>
          </a:p>
          <a:p>
            <a:pPr marL="742950" marR="0" lvl="1" indent="-285750" algn="l" defTabSz="914400" rtl="0" eaLnBrk="1" fontAlgn="base" latinLnBrk="0" hangingPunct="1">
              <a:lnSpc>
                <a:spcPct val="100000"/>
              </a:lnSpc>
              <a:spcBef>
                <a:spcPct val="20000"/>
              </a:spcBef>
              <a:spcAft>
                <a:spcPct val="0"/>
              </a:spcAft>
              <a:buClr>
                <a:srgbClr val="6FA9B7"/>
              </a:buClr>
              <a:buSzTx/>
              <a:buFont typeface="Wingdings" panose="05000000000000000000" pitchFamily="2" charset="2"/>
              <a:buChar char="§"/>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Red &amp; White Protect Divers/Snorkelers</a:t>
            </a:r>
          </a:p>
          <a:p>
            <a:pPr marL="742950" marR="0" lvl="1" indent="-285750" algn="l" defTabSz="914400" rtl="0" eaLnBrk="1" fontAlgn="base" latinLnBrk="0" hangingPunct="1">
              <a:lnSpc>
                <a:spcPct val="100000"/>
              </a:lnSpc>
              <a:spcBef>
                <a:spcPct val="20000"/>
              </a:spcBef>
              <a:spcAft>
                <a:spcPct val="0"/>
              </a:spcAft>
              <a:buClr>
                <a:srgbClr val="6FA9B7"/>
              </a:buClr>
              <a:buSzTx/>
              <a:buFont typeface="Wingdings" panose="05000000000000000000" pitchFamily="2" charset="2"/>
              <a:buChar char="§"/>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15 inches x 15 inches (GA)</a:t>
            </a:r>
          </a:p>
          <a:p>
            <a:pPr marL="742950" marR="0" lvl="1" indent="-285750" algn="l" defTabSz="914400" rtl="0" eaLnBrk="1" fontAlgn="base" latinLnBrk="0" hangingPunct="1">
              <a:lnSpc>
                <a:spcPct val="100000"/>
              </a:lnSpc>
              <a:spcBef>
                <a:spcPct val="20000"/>
              </a:spcBef>
              <a:spcAft>
                <a:spcPct val="0"/>
              </a:spcAft>
              <a:buClr>
                <a:srgbClr val="6FA9B7"/>
              </a:buClr>
              <a:buSzTx/>
              <a:buFont typeface="Wingdings" panose="05000000000000000000" pitchFamily="2" charset="2"/>
              <a:buChar char="§"/>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Safety Zone - 100 Feet (GA)</a:t>
            </a:r>
          </a:p>
          <a:p>
            <a:pPr marL="742950" marR="0" lvl="1" indent="-285750" algn="l" defTabSz="914400" rtl="0" eaLnBrk="1" fontAlgn="base" latinLnBrk="0" hangingPunct="1">
              <a:lnSpc>
                <a:spcPct val="100000"/>
              </a:lnSpc>
              <a:spcBef>
                <a:spcPct val="20000"/>
              </a:spcBef>
              <a:spcAft>
                <a:spcPct val="0"/>
              </a:spcAft>
              <a:buClr>
                <a:srgbClr val="6FA9B7"/>
              </a:buClr>
              <a:buSzTx/>
              <a:buFont typeface="Wingdings" panose="05000000000000000000" pitchFamily="2" charset="2"/>
              <a:buChar char="§"/>
              <a:tabLst/>
              <a:defRPr/>
            </a:pPr>
            <a:r>
              <a:rPr lang="en-US" sz="2400" kern="0" dirty="0" smtClean="0">
                <a:solidFill>
                  <a:srgbClr val="FFFFFF"/>
                </a:solidFill>
                <a:latin typeface="Tahoma"/>
              </a:rPr>
              <a:t>Required on State waters</a:t>
            </a:r>
            <a:endPar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ndParaRPr>
          </a:p>
          <a:p>
            <a:pPr marL="457200" marR="0" lvl="1" indent="0" algn="l" defTabSz="914400" rtl="0" eaLnBrk="1" fontAlgn="base" latinLnBrk="0" hangingPunct="1">
              <a:lnSpc>
                <a:spcPct val="100000"/>
              </a:lnSpc>
              <a:spcBef>
                <a:spcPct val="20000"/>
              </a:spcBef>
              <a:spcAft>
                <a:spcPct val="0"/>
              </a:spcAft>
              <a:buClr>
                <a:srgbClr val="6FA9B7"/>
              </a:buClr>
              <a:buSzTx/>
              <a:buNone/>
              <a:tabLst/>
              <a:defRPr/>
            </a:pPr>
            <a:endPar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ndParaRP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Alpha Dive Flag	</a:t>
            </a:r>
          </a:p>
          <a:p>
            <a:pPr marL="742950" marR="0" lvl="1" indent="-285750" algn="l" defTabSz="914400" rtl="0" eaLnBrk="1" fontAlgn="base" latinLnBrk="0" hangingPunct="1">
              <a:lnSpc>
                <a:spcPct val="100000"/>
              </a:lnSpc>
              <a:spcBef>
                <a:spcPct val="20000"/>
              </a:spcBef>
              <a:spcAft>
                <a:spcPct val="0"/>
              </a:spcAft>
              <a:buClr>
                <a:srgbClr val="6FA9B7"/>
              </a:buClr>
              <a:buSzTx/>
              <a:buFont typeface="Wingdings" panose="05000000000000000000" pitchFamily="2" charset="2"/>
              <a:buChar char="§"/>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White &amp; Blue Protect Vessel</a:t>
            </a:r>
          </a:p>
          <a:p>
            <a:pPr marL="742950" marR="0" lvl="1" indent="-285750" algn="l" defTabSz="914400" rtl="0" eaLnBrk="1" fontAlgn="base" latinLnBrk="0" hangingPunct="1">
              <a:lnSpc>
                <a:spcPct val="100000"/>
              </a:lnSpc>
              <a:spcBef>
                <a:spcPct val="20000"/>
              </a:spcBef>
              <a:spcAft>
                <a:spcPct val="0"/>
              </a:spcAft>
              <a:buClr>
                <a:srgbClr val="6FA9B7"/>
              </a:buClr>
              <a:buSzTx/>
              <a:buFont typeface="Wingdings" panose="05000000000000000000" pitchFamily="2" charset="2"/>
              <a:buChar char="§"/>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No Less Than 1 meter in height</a:t>
            </a:r>
          </a:p>
          <a:p>
            <a:pPr marL="742950" marR="0" lvl="1" indent="-285750" algn="l" defTabSz="914400" rtl="0" eaLnBrk="1" fontAlgn="base" latinLnBrk="0" hangingPunct="1">
              <a:lnSpc>
                <a:spcPct val="100000"/>
              </a:lnSpc>
              <a:spcBef>
                <a:spcPct val="20000"/>
              </a:spcBef>
              <a:spcAft>
                <a:spcPct val="0"/>
              </a:spcAft>
              <a:buClr>
                <a:srgbClr val="6FA9B7"/>
              </a:buClr>
              <a:buSzTx/>
              <a:buFont typeface="Wingdings" panose="05000000000000000000" pitchFamily="2" charset="2"/>
              <a:buChar char="§"/>
              <a:tabLst/>
              <a:defRPr/>
            </a:pPr>
            <a:r>
              <a:rPr lang="en-US" sz="2400" kern="0" dirty="0" smtClean="0">
                <a:solidFill>
                  <a:srgbClr val="FFFFFF"/>
                </a:solidFill>
                <a:latin typeface="Tahoma"/>
              </a:rPr>
              <a:t>Required on Federally controlled waters</a:t>
            </a:r>
            <a:endPar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ndParaRPr>
          </a:p>
          <a:p>
            <a:pPr marL="457200" marR="0" lvl="1" indent="0" algn="l" defTabSz="914400" rtl="0" eaLnBrk="1" fontAlgn="base" latinLnBrk="0" hangingPunct="1">
              <a:lnSpc>
                <a:spcPct val="100000"/>
              </a:lnSpc>
              <a:spcBef>
                <a:spcPct val="20000"/>
              </a:spcBef>
              <a:spcAft>
                <a:spcPct val="0"/>
              </a:spcAft>
              <a:buClr>
                <a:srgbClr val="6FA9B7"/>
              </a:buClr>
              <a:buSzTx/>
              <a:buNone/>
              <a:tabLst/>
              <a:defRPr/>
            </a:pPr>
            <a:endParaRPr lang="en-US" sz="2400" kern="0" noProof="0" dirty="0" smtClean="0">
              <a:solidFill>
                <a:srgbClr val="FFFFFF"/>
              </a:solidFill>
              <a:latin typeface="Tahoma"/>
            </a:endParaRPr>
          </a:p>
          <a:p>
            <a:pPr marL="457200" marR="0" lvl="1" indent="0" algn="l" defTabSz="914400" rtl="0" eaLnBrk="1" fontAlgn="base" latinLnBrk="0" hangingPunct="1">
              <a:lnSpc>
                <a:spcPct val="100000"/>
              </a:lnSpc>
              <a:spcBef>
                <a:spcPct val="20000"/>
              </a:spcBef>
              <a:spcAft>
                <a:spcPct val="0"/>
              </a:spcAft>
              <a:buClr>
                <a:srgbClr val="6FA9B7"/>
              </a:buClr>
              <a:buSzTx/>
              <a:buNone/>
              <a:tabLst/>
              <a:defRPr/>
            </a:pPr>
            <a:endPar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ndParaRP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endParaRPr>
          </a:p>
        </p:txBody>
      </p:sp>
      <p:pic>
        <p:nvPicPr>
          <p:cNvPr id="8" name="Picture 9" descr="dive_flag_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0936" y="2052536"/>
            <a:ext cx="1681264" cy="168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alpha_flag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937" y="4186137"/>
            <a:ext cx="1681264" cy="168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80936" y="6175577"/>
            <a:ext cx="6848273" cy="523220"/>
          </a:xfrm>
          <a:prstGeom prst="rect">
            <a:avLst/>
          </a:prstGeom>
          <a:noFill/>
        </p:spPr>
        <p:txBody>
          <a:bodyPr wrap="square" rtlCol="0">
            <a:spAutoFi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Both flags must be displayed rigidly</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1806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22</a:t>
            </a:fld>
            <a:endParaRPr lang="en-US" dirty="0"/>
          </a:p>
        </p:txBody>
      </p:sp>
      <p:sp>
        <p:nvSpPr>
          <p:cNvPr id="8" name="Rectangle 2"/>
          <p:cNvSpPr txBox="1">
            <a:spLocks noRot="1" noChangeArrowheads="1"/>
          </p:cNvSpPr>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rgbClr val="FFFFCC"/>
                </a:solidFill>
                <a:effectLst>
                  <a:outerShdw blurRad="38100" dist="38100" dir="2700000" algn="tl">
                    <a:srgbClr val="000000"/>
                  </a:outerShdw>
                </a:effectLst>
                <a:uLnTx/>
                <a:uFillTx/>
                <a:latin typeface="Tahoma"/>
                <a:ea typeface="+mj-ea"/>
                <a:cs typeface="+mj-cs"/>
              </a:rPr>
              <a:t>Additional Safety and </a:t>
            </a:r>
            <a:br>
              <a:rPr kumimoji="0" lang="en-US" sz="4400" b="0" i="0" u="none" strike="noStrike" kern="0" cap="none" spc="0" normalizeH="0" baseline="0" noProof="0" smtClean="0">
                <a:ln>
                  <a:noFill/>
                </a:ln>
                <a:solidFill>
                  <a:srgbClr val="FFFFCC"/>
                </a:solidFill>
                <a:effectLst>
                  <a:outerShdw blurRad="38100" dist="38100" dir="2700000" algn="tl">
                    <a:srgbClr val="000000"/>
                  </a:outerShdw>
                </a:effectLst>
                <a:uLnTx/>
                <a:uFillTx/>
                <a:latin typeface="Tahoma"/>
                <a:ea typeface="+mj-ea"/>
                <a:cs typeface="+mj-cs"/>
              </a:rPr>
            </a:br>
            <a:r>
              <a:rPr kumimoji="0" lang="en-US" sz="4400" b="0" i="0" u="none" strike="noStrike" kern="0" cap="none" spc="0" normalizeH="0" baseline="0" noProof="0" smtClean="0">
                <a:ln>
                  <a:noFill/>
                </a:ln>
                <a:solidFill>
                  <a:srgbClr val="FFFFCC"/>
                </a:solidFill>
                <a:effectLst>
                  <a:outerShdw blurRad="38100" dist="38100" dir="2700000" algn="tl">
                    <a:srgbClr val="000000"/>
                  </a:outerShdw>
                </a:effectLst>
                <a:uLnTx/>
                <a:uFillTx/>
                <a:latin typeface="Tahoma"/>
                <a:ea typeface="+mj-ea"/>
                <a:cs typeface="+mj-cs"/>
              </a:rPr>
              <a:t>Emergency Equipment</a:t>
            </a:r>
            <a:endParaRPr kumimoji="0" lang="en-US" sz="4400" b="0" i="0"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Tahoma"/>
              <a:ea typeface="+mj-ea"/>
              <a:cs typeface="+mj-cs"/>
            </a:endParaRPr>
          </a:p>
        </p:txBody>
      </p:sp>
      <p:sp>
        <p:nvSpPr>
          <p:cNvPr id="9" name="Rectangle 3"/>
          <p:cNvSpPr txBox="1">
            <a:spLocks noRot="1" noChangeArrowheads="1"/>
          </p:cNvSpPr>
          <p:nvPr/>
        </p:nvSpPr>
        <p:spPr bwMode="auto">
          <a:xfrm>
            <a:off x="301625" y="1600200"/>
            <a:ext cx="4186238"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800" b="0" i="0" u="none" strike="noStrike" kern="0" cap="none" spc="0" normalizeH="0" baseline="0" noProof="0" dirty="0" smtClean="0">
                <a:ln>
                  <a:noFill/>
                </a:ln>
                <a:solidFill>
                  <a:srgbClr val="00B0F0"/>
                </a:solidFill>
                <a:effectLst>
                  <a:outerShdw blurRad="38100" dist="38100" dir="2700000" algn="tl">
                    <a:srgbClr val="000000"/>
                  </a:outerShdw>
                </a:effectLst>
                <a:uLnTx/>
                <a:uFillTx/>
                <a:latin typeface="Tahoma"/>
                <a:ea typeface="+mn-ea"/>
                <a:cs typeface="+mn-cs"/>
              </a:rPr>
              <a:t>Anchor and line</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Tow line and bridle</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800" b="0" i="0" u="none" strike="noStrike" kern="0" cap="none" spc="0" normalizeH="0" baseline="0" noProof="0" dirty="0" smtClean="0">
                <a:ln>
                  <a:noFill/>
                </a:ln>
                <a:solidFill>
                  <a:srgbClr val="00B0F0"/>
                </a:solidFill>
                <a:effectLst>
                  <a:outerShdw blurRad="38100" dist="38100" dir="2700000" algn="tl">
                    <a:srgbClr val="000000"/>
                  </a:outerShdw>
                </a:effectLst>
                <a:uLnTx/>
                <a:uFillTx/>
                <a:latin typeface="Tahoma"/>
                <a:ea typeface="+mn-ea"/>
                <a:cs typeface="+mn-cs"/>
              </a:rPr>
              <a:t>Marine Radio</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800" b="0" i="0" u="none" strike="noStrike" kern="0" cap="none" spc="0" normalizeH="0" baseline="0" noProof="0" dirty="0" smtClean="0">
                <a:ln>
                  <a:noFill/>
                </a:ln>
                <a:solidFill>
                  <a:srgbClr val="00B0F0"/>
                </a:solidFill>
                <a:effectLst>
                  <a:outerShdw blurRad="38100" dist="38100" dir="2700000" algn="tl">
                    <a:srgbClr val="000000"/>
                  </a:outerShdw>
                </a:effectLst>
                <a:uLnTx/>
                <a:uFillTx/>
                <a:latin typeface="Tahoma"/>
                <a:ea typeface="+mn-ea"/>
                <a:cs typeface="+mn-cs"/>
              </a:rPr>
              <a:t>Mooring lines</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800" b="0" i="0" u="none" strike="noStrike" kern="0" cap="none" spc="0" normalizeH="0" baseline="0" noProof="0" dirty="0" smtClean="0">
                <a:ln>
                  <a:noFill/>
                </a:ln>
                <a:solidFill>
                  <a:srgbClr val="00B0F0"/>
                </a:solidFill>
                <a:effectLst>
                  <a:outerShdw blurRad="38100" dist="38100" dir="2700000" algn="tl">
                    <a:srgbClr val="000000"/>
                  </a:outerShdw>
                </a:effectLst>
                <a:uLnTx/>
                <a:uFillTx/>
                <a:latin typeface="Tahoma"/>
                <a:ea typeface="+mn-ea"/>
                <a:cs typeface="+mn-cs"/>
              </a:rPr>
              <a:t>Boat hook</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800" b="0" i="0" u="none" strike="noStrike" kern="0" cap="none" spc="0" normalizeH="0" baseline="0" noProof="0" dirty="0" smtClean="0">
                <a:ln>
                  <a:noFill/>
                </a:ln>
                <a:solidFill>
                  <a:srgbClr val="00B0F0"/>
                </a:solidFill>
                <a:effectLst>
                  <a:outerShdw blurRad="38100" dist="38100" dir="2700000" algn="tl">
                    <a:srgbClr val="000000"/>
                  </a:outerShdw>
                </a:effectLst>
                <a:uLnTx/>
                <a:uFillTx/>
                <a:latin typeface="Tahoma"/>
                <a:ea typeface="+mn-ea"/>
                <a:cs typeface="+mn-cs"/>
              </a:rPr>
              <a:t>Bilge pump(s)</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Rescue line</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Paddle</a:t>
            </a:r>
          </a:p>
        </p:txBody>
      </p:sp>
      <p:sp>
        <p:nvSpPr>
          <p:cNvPr id="10" name="Rectangle 4"/>
          <p:cNvSpPr txBox="1">
            <a:spLocks noRot="1" noChangeArrowheads="1"/>
          </p:cNvSpPr>
          <p:nvPr/>
        </p:nvSpPr>
        <p:spPr bwMode="auto">
          <a:xfrm>
            <a:off x="4656138" y="1600200"/>
            <a:ext cx="4186237"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800" b="0" i="0" u="none" strike="noStrike" kern="0" cap="none" spc="0" normalizeH="0" baseline="0" noProof="0" dirty="0" smtClean="0">
                <a:ln>
                  <a:noFill/>
                </a:ln>
                <a:solidFill>
                  <a:srgbClr val="00B0F0"/>
                </a:solidFill>
                <a:effectLst>
                  <a:outerShdw blurRad="38100" dist="38100" dir="2700000" algn="tl">
                    <a:srgbClr val="000000"/>
                  </a:outerShdw>
                </a:effectLst>
                <a:uLnTx/>
                <a:uFillTx/>
                <a:latin typeface="Tahoma"/>
                <a:ea typeface="+mn-ea"/>
                <a:cs typeface="+mn-cs"/>
              </a:rPr>
              <a:t>Compass</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800" b="0" i="0" u="none" strike="noStrike" kern="0" cap="none" spc="0" normalizeH="0" baseline="0" noProof="0" dirty="0" smtClean="0">
                <a:ln>
                  <a:noFill/>
                </a:ln>
                <a:solidFill>
                  <a:srgbClr val="00B0F0"/>
                </a:solidFill>
                <a:effectLst>
                  <a:outerShdw blurRad="38100" dist="38100" dir="2700000" algn="tl">
                    <a:srgbClr val="000000"/>
                  </a:outerShdw>
                </a:effectLst>
                <a:uLnTx/>
                <a:uFillTx/>
                <a:latin typeface="Tahoma"/>
                <a:ea typeface="+mn-ea"/>
                <a:cs typeface="+mn-cs"/>
              </a:rPr>
              <a:t>Tool kit</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800" b="0" i="0" u="none" strike="noStrike" kern="0" cap="none" spc="0" normalizeH="0" baseline="0" noProof="0" dirty="0" smtClean="0">
                <a:ln>
                  <a:noFill/>
                </a:ln>
                <a:solidFill>
                  <a:srgbClr val="00B0F0"/>
                </a:solidFill>
                <a:effectLst>
                  <a:outerShdw blurRad="38100" dist="38100" dir="2700000" algn="tl">
                    <a:srgbClr val="000000"/>
                  </a:outerShdw>
                </a:effectLst>
                <a:uLnTx/>
                <a:uFillTx/>
                <a:latin typeface="Tahoma"/>
                <a:ea typeface="+mn-ea"/>
                <a:cs typeface="+mn-cs"/>
              </a:rPr>
              <a:t>First aid kit</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Navigation kit</a:t>
            </a:r>
          </a:p>
          <a:p>
            <a:pPr marL="742950" marR="0" lvl="1" indent="-285750" algn="l" defTabSz="914400" rtl="0" eaLnBrk="1" fontAlgn="base" latinLnBrk="0" hangingPunct="1">
              <a:lnSpc>
                <a:spcPct val="100000"/>
              </a:lnSpc>
              <a:spcBef>
                <a:spcPct val="20000"/>
              </a:spcBef>
              <a:spcAft>
                <a:spcPct val="0"/>
              </a:spcAft>
              <a:buClr>
                <a:srgbClr val="6FA9B7"/>
              </a:buClr>
              <a:buSzTx/>
              <a:buFont typeface="Wingdings" panose="05000000000000000000" pitchFamily="2" charset="2"/>
              <a:buChar char="§"/>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GPS</a:t>
            </a:r>
          </a:p>
          <a:p>
            <a:pPr marL="742950" marR="0" lvl="1" indent="-285750" algn="l" defTabSz="914400" rtl="0" eaLnBrk="1" fontAlgn="base" latinLnBrk="0" hangingPunct="1">
              <a:lnSpc>
                <a:spcPct val="100000"/>
              </a:lnSpc>
              <a:spcBef>
                <a:spcPct val="20000"/>
              </a:spcBef>
              <a:spcAft>
                <a:spcPct val="0"/>
              </a:spcAft>
              <a:buClr>
                <a:srgbClr val="6FA9B7"/>
              </a:buClr>
              <a:buSzTx/>
              <a:buFont typeface="Wingdings" panose="05000000000000000000" pitchFamily="2" charset="2"/>
              <a:buChar char="§"/>
              <a:tabLst/>
              <a:defRPr/>
            </a:pPr>
            <a:r>
              <a:rPr kumimoji="0" lang="en-US" sz="2400" b="0" i="0" u="none" strike="noStrike" kern="0" cap="none" spc="0" normalizeH="0" baseline="0" noProof="0" dirty="0" smtClean="0">
                <a:ln>
                  <a:noFill/>
                </a:ln>
                <a:solidFill>
                  <a:srgbClr val="00B0F0"/>
                </a:solidFill>
                <a:effectLst>
                  <a:outerShdw blurRad="38100" dist="38100" dir="2700000" algn="tl">
                    <a:srgbClr val="000000"/>
                  </a:outerShdw>
                </a:effectLst>
                <a:uLnTx/>
                <a:uFillTx/>
                <a:latin typeface="Tahoma"/>
              </a:rPr>
              <a:t>Nautical Chart</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Hand-held light</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Additional PFD’s</a:t>
            </a:r>
          </a:p>
        </p:txBody>
      </p:sp>
      <p:sp>
        <p:nvSpPr>
          <p:cNvPr id="2" name="TextBox 1"/>
          <p:cNvSpPr txBox="1"/>
          <p:nvPr/>
        </p:nvSpPr>
        <p:spPr>
          <a:xfrm>
            <a:off x="692117" y="6133154"/>
            <a:ext cx="7928042" cy="369332"/>
          </a:xfrm>
          <a:prstGeom prst="rect">
            <a:avLst/>
          </a:prstGeom>
          <a:noFill/>
        </p:spPr>
        <p:txBody>
          <a:bodyPr wrap="square" rtlCol="0">
            <a:spAutoFit/>
          </a:bodyPr>
          <a:lstStyle/>
          <a:p>
            <a:r>
              <a:rPr lang="en-US" dirty="0">
                <a:solidFill>
                  <a:srgbClr val="00B0F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the world according to Art, these would be required equipment</a:t>
            </a:r>
          </a:p>
        </p:txBody>
      </p:sp>
    </p:spTree>
    <p:extLst>
      <p:ext uri="{BB962C8B-B14F-4D97-AF65-F5344CB8AC3E}">
        <p14:creationId xmlns:p14="http://schemas.microsoft.com/office/powerpoint/2010/main" val="1023814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23</a:t>
            </a:fld>
            <a:endParaRPr lang="en-US" dirty="0"/>
          </a:p>
        </p:txBody>
      </p:sp>
      <p:sp>
        <p:nvSpPr>
          <p:cNvPr id="6" name="Rectangle 2"/>
          <p:cNvSpPr txBox="1">
            <a:spLocks noRot="1" noChangeArrowheads="1"/>
          </p:cNvSpPr>
          <p:nvPr/>
        </p:nvSpPr>
        <p:spPr bwMode="auto">
          <a:xfrm>
            <a:off x="373473" y="419773"/>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Tahoma"/>
                <a:ea typeface="+mj-ea"/>
                <a:cs typeface="+mj-cs"/>
              </a:rPr>
              <a:t>Personnel Protective Equipment</a:t>
            </a:r>
            <a:br>
              <a:rPr kumimoji="0" lang="en-US" sz="4400" b="0" i="0"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Tahoma"/>
                <a:ea typeface="+mj-ea"/>
                <a:cs typeface="+mj-cs"/>
              </a:rPr>
            </a:br>
            <a:r>
              <a:rPr kumimoji="0" lang="en-US" sz="2400" b="0" i="0"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Tahoma"/>
                <a:ea typeface="+mj-ea"/>
                <a:cs typeface="+mj-cs"/>
              </a:rPr>
              <a:t>(29 CFR 1910.132)</a:t>
            </a:r>
            <a:endParaRPr kumimoji="0" lang="en-US" sz="4400" b="0" i="0"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Tahoma"/>
              <a:ea typeface="+mj-ea"/>
              <a:cs typeface="+mj-cs"/>
            </a:endParaRPr>
          </a:p>
        </p:txBody>
      </p:sp>
      <p:sp>
        <p:nvSpPr>
          <p:cNvPr id="7" name="Rectangle 3"/>
          <p:cNvSpPr txBox="1">
            <a:spLocks noRot="1" noChangeArrowheads="1"/>
          </p:cNvSpPr>
          <p:nvPr/>
        </p:nvSpPr>
        <p:spPr bwMode="auto">
          <a:xfrm>
            <a:off x="470444" y="1947153"/>
            <a:ext cx="7924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EYE PROTECTION </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None/>
              <a:tabLst/>
              <a:defRPr/>
            </a:pPr>
            <a:r>
              <a:rPr kumimoji="0" lang="en-US"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   Clear/tinted, impact rated</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FOOTWEAR</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None/>
              <a:tabLst/>
              <a:defRPr/>
            </a:pPr>
            <a:r>
              <a:rPr kumimoji="0" lang="en-US"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   Non-skid/scuffing, cushioning, insulation</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HEARING PROTECTION</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None/>
              <a:tabLst/>
              <a:defRPr/>
            </a:pPr>
            <a:r>
              <a:rPr kumimoji="0" lang="en-US"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   Ear muffs/plugs</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U.V. RAY PROTECTION</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None/>
              <a:tabLst/>
              <a:defRPr/>
            </a:pPr>
            <a:r>
              <a:rPr kumimoji="0" lang="en-US"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   Sun block, clothing</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None/>
              <a:tabLst/>
              <a:defRPr/>
            </a:pPr>
            <a:endParaRPr kumimoji="0" lang="en-US"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endParaRPr>
          </a:p>
        </p:txBody>
      </p:sp>
    </p:spTree>
    <p:extLst>
      <p:ext uri="{BB962C8B-B14F-4D97-AF65-F5344CB8AC3E}">
        <p14:creationId xmlns:p14="http://schemas.microsoft.com/office/powerpoint/2010/main" val="1320400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24</a:t>
            </a:fld>
            <a:endParaRPr lang="en-US" dirty="0"/>
          </a:p>
        </p:txBody>
      </p:sp>
      <p:sp>
        <p:nvSpPr>
          <p:cNvPr id="6" name="TextBox 5"/>
          <p:cNvSpPr txBox="1"/>
          <p:nvPr/>
        </p:nvSpPr>
        <p:spPr>
          <a:xfrm>
            <a:off x="1183860" y="2237362"/>
            <a:ext cx="6582571" cy="830997"/>
          </a:xfrm>
          <a:prstGeom prst="rect">
            <a:avLst/>
          </a:prstGeom>
          <a:noFill/>
        </p:spPr>
        <p:txBody>
          <a:bodyPr wrap="none" rtlCol="0">
            <a:spAutoFit/>
          </a:bodyPr>
          <a:lstStyle/>
          <a:p>
            <a:r>
              <a:rPr lang="en-US" sz="4800" dirty="0" smtClean="0">
                <a:latin typeface="Tahoma" panose="020B0604030504040204" pitchFamily="34" charset="0"/>
                <a:ea typeface="Tahoma" panose="020B0604030504040204" pitchFamily="34" charset="0"/>
                <a:cs typeface="Tahoma" panose="020B0604030504040204" pitchFamily="34" charset="0"/>
              </a:rPr>
              <a:t>Questions to this Point?</a:t>
            </a:r>
            <a:endParaRPr lang="en-US" sz="4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8970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25</a:t>
            </a:fld>
            <a:endParaRPr lang="en-US" dirty="0"/>
          </a:p>
        </p:txBody>
      </p:sp>
      <p:sp>
        <p:nvSpPr>
          <p:cNvPr id="6" name="Rectangle 2"/>
          <p:cNvSpPr txBox="1">
            <a:spLocks noRot="1" noChangeArrowheads="1"/>
          </p:cNvSpPr>
          <p:nvPr/>
        </p:nvSpPr>
        <p:spPr bwMode="auto">
          <a:xfrm>
            <a:off x="0" y="491923"/>
            <a:ext cx="9075906"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Tahoma"/>
                <a:ea typeface="+mj-ea"/>
                <a:cs typeface="+mj-cs"/>
              </a:rPr>
              <a:t>Corps of Engineer </a:t>
            </a:r>
            <a:r>
              <a:rPr kumimoji="0" lang="en-US" sz="4000" b="0" i="0" u="none" strike="noStrike" kern="0" cap="none" spc="0" normalizeH="0" baseline="0" noProof="0" dirty="0" err="1" smtClean="0">
                <a:ln>
                  <a:noFill/>
                </a:ln>
                <a:solidFill>
                  <a:srgbClr val="FFFFCC"/>
                </a:solidFill>
                <a:effectLst>
                  <a:outerShdw blurRad="38100" dist="38100" dir="2700000" algn="tl">
                    <a:srgbClr val="000000"/>
                  </a:outerShdw>
                </a:effectLst>
                <a:uLnTx/>
                <a:uFillTx/>
                <a:latin typeface="Tahoma"/>
                <a:ea typeface="+mj-ea"/>
                <a:cs typeface="+mj-cs"/>
              </a:rPr>
              <a:t>Reqmts</a:t>
            </a:r>
            <a:r>
              <a:rPr kumimoji="0" lang="en-US" sz="4000" b="0" i="0"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Tahoma"/>
                <a:ea typeface="+mj-ea"/>
                <a:cs typeface="+mj-cs"/>
              </a:rPr>
              <a:t>:</a:t>
            </a:r>
            <a:br>
              <a:rPr kumimoji="0" lang="en-US" sz="4000" b="0" i="0"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Tahoma"/>
                <a:ea typeface="+mj-ea"/>
                <a:cs typeface="+mj-cs"/>
              </a:rPr>
            </a:br>
            <a:r>
              <a:rPr kumimoji="0" lang="en-US" sz="1800" b="0" i="0"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Tahoma"/>
                <a:ea typeface="+mj-ea"/>
                <a:cs typeface="+mj-cs"/>
              </a:rPr>
              <a:t>Government operators shall be licensed &amp; certified in accordance with ER 385-1-91</a:t>
            </a:r>
          </a:p>
        </p:txBody>
      </p:sp>
      <p:sp>
        <p:nvSpPr>
          <p:cNvPr id="10" name="Rectangle 3"/>
          <p:cNvSpPr txBox="1">
            <a:spLocks noRot="1" noChangeArrowheads="1"/>
          </p:cNvSpPr>
          <p:nvPr/>
        </p:nvSpPr>
        <p:spPr bwMode="auto">
          <a:xfrm>
            <a:off x="-155254" y="1634923"/>
            <a:ext cx="8997629" cy="50309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457200" lvl="1" indent="0" eaLnBrk="1" hangingPunct="1">
              <a:lnSpc>
                <a:spcPct val="80000"/>
              </a:lnSpc>
              <a:buClr>
                <a:srgbClr val="6FA9B7"/>
              </a:buClr>
              <a:buNone/>
              <a:defRPr/>
            </a:pPr>
            <a:r>
              <a:rPr lang="en-US" kern="0" dirty="0" smtClean="0">
                <a:solidFill>
                  <a:srgbClr val="FFFF00"/>
                </a:solidFill>
                <a:latin typeface="Tahoma"/>
              </a:rPr>
              <a:t>EM 385-1-1</a:t>
            </a:r>
          </a:p>
          <a:p>
            <a:pPr lvl="1" eaLnBrk="1" hangingPunct="1">
              <a:lnSpc>
                <a:spcPct val="80000"/>
              </a:lnSpc>
              <a:buClr>
                <a:srgbClr val="6FA9B7"/>
              </a:buClr>
              <a:defRPr/>
            </a:pPr>
            <a:r>
              <a:rPr lang="en-US" sz="2000" kern="0" dirty="0" smtClean="0">
                <a:solidFill>
                  <a:srgbClr val="FFFF00"/>
                </a:solidFill>
                <a:latin typeface="Tahoma"/>
              </a:rPr>
              <a:t>01A.15.a. </a:t>
            </a:r>
            <a:r>
              <a:rPr lang="en-US" sz="2000" kern="0" dirty="0" smtClean="0">
                <a:latin typeface="Tahoma"/>
              </a:rPr>
              <a:t>An AHA</a:t>
            </a:r>
            <a:r>
              <a:rPr lang="en-US" sz="2000" kern="0" dirty="0" smtClean="0">
                <a:solidFill>
                  <a:srgbClr val="FFFF00"/>
                </a:solidFill>
                <a:latin typeface="Tahoma"/>
              </a:rPr>
              <a:t> </a:t>
            </a:r>
            <a:r>
              <a:rPr lang="en-US" sz="2000" kern="0" dirty="0" smtClean="0">
                <a:latin typeface="Tahoma"/>
              </a:rPr>
              <a:t>shall be prepared and documented as warranted by the hazards associated with the activity</a:t>
            </a:r>
          </a:p>
          <a:p>
            <a:pPr lvl="1" eaLnBrk="1" hangingPunct="1">
              <a:lnSpc>
                <a:spcPct val="80000"/>
              </a:lnSpc>
              <a:buClr>
                <a:srgbClr val="6FA9B7"/>
              </a:buClr>
              <a:defRPr/>
            </a:pPr>
            <a:r>
              <a:rPr lang="en-US" sz="2000" kern="0" dirty="0" smtClean="0">
                <a:solidFill>
                  <a:srgbClr val="FFFF00"/>
                </a:solidFill>
                <a:latin typeface="Tahoma"/>
              </a:rPr>
              <a:t>03.B.01 </a:t>
            </a:r>
            <a:r>
              <a:rPr lang="en-US" sz="2000" kern="0" dirty="0">
                <a:solidFill>
                  <a:srgbClr val="FFFF00"/>
                </a:solidFill>
                <a:latin typeface="Tahoma"/>
              </a:rPr>
              <a:t>b. </a:t>
            </a:r>
            <a:r>
              <a:rPr lang="en-US" sz="2000" kern="0" dirty="0">
                <a:latin typeface="Tahoma"/>
              </a:rPr>
              <a:t>First Aid </a:t>
            </a:r>
            <a:r>
              <a:rPr lang="en-US" sz="2000" kern="0" dirty="0" smtClean="0">
                <a:latin typeface="Tahoma"/>
              </a:rPr>
              <a:t>Kit - </a:t>
            </a:r>
            <a:r>
              <a:rPr lang="en-US" sz="2000" kern="0" dirty="0">
                <a:solidFill>
                  <a:srgbClr val="FFFFFF"/>
                </a:solidFill>
                <a:latin typeface="Tahoma"/>
              </a:rPr>
              <a:t>TYPE III, 16 unit </a:t>
            </a:r>
            <a:r>
              <a:rPr lang="en-US" sz="2000" kern="0" dirty="0" smtClean="0">
                <a:solidFill>
                  <a:srgbClr val="FFFF00"/>
                </a:solidFill>
                <a:latin typeface="Tahoma"/>
              </a:rPr>
              <a:t>(reference Table 3-1 for contents)</a:t>
            </a:r>
            <a:endParaRPr lang="en-US" sz="2000" kern="0" dirty="0">
              <a:solidFill>
                <a:srgbClr val="FFFF00"/>
              </a:solidFill>
              <a:latin typeface="Tahoma"/>
            </a:endParaRPr>
          </a:p>
          <a:p>
            <a:pPr marL="742950" marR="0" lvl="1" indent="-285750" algn="l" defTabSz="914400" rtl="0" eaLnBrk="1" fontAlgn="base" latinLnBrk="0" hangingPunct="1">
              <a:lnSpc>
                <a:spcPct val="80000"/>
              </a:lnSpc>
              <a:spcBef>
                <a:spcPct val="20000"/>
              </a:spcBef>
              <a:spcAft>
                <a:spcPct val="0"/>
              </a:spcAft>
              <a:buClr>
                <a:srgbClr val="6FA9B7"/>
              </a:buClr>
              <a:buSzTx/>
              <a:buFont typeface="Wingdings" panose="05000000000000000000" pitchFamily="2" charset="2"/>
              <a:buChar char="§"/>
              <a:tabLst/>
              <a:defRPr/>
            </a:pP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05.J.01</a:t>
            </a: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 </a:t>
            </a:r>
            <a:r>
              <a:rPr kumimoji="0" lang="en-US" sz="2000" b="0" i="0" u="sng" strike="noStrike" kern="0" cap="none" spc="0" normalizeH="0" baseline="0" noProof="0" dirty="0" smtClean="0">
                <a:ln>
                  <a:noFill/>
                </a:ln>
                <a:effectLst>
                  <a:outerShdw blurRad="38100" dist="38100" dir="2700000" algn="tl">
                    <a:srgbClr val="000000"/>
                  </a:outerShdw>
                </a:effectLst>
                <a:uLnTx/>
                <a:uFillTx/>
                <a:latin typeface="Tahoma"/>
              </a:rPr>
              <a:t>Inherently buoyant </a:t>
            </a: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Type III, Type V work vests, or better </a:t>
            </a: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USCG-approved personal flotation devices (PFDs) </a:t>
            </a: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shall be provided and properly worn (zipped, tied, latched, etc., in closed fashion) by all persons in the following circumstances:</a:t>
            </a:r>
          </a:p>
          <a:p>
            <a:pPr marL="1143000" marR="0" lvl="2" indent="-228600" algn="l" defTabSz="914400" rtl="0" eaLnBrk="1" fontAlgn="base" latinLnBrk="0" hangingPunct="1">
              <a:lnSpc>
                <a:spcPct val="80000"/>
              </a:lnSpc>
              <a:spcBef>
                <a:spcPct val="20000"/>
              </a:spcBef>
              <a:spcAft>
                <a:spcPct val="0"/>
              </a:spcAft>
              <a:buClr>
                <a:srgbClr val="A3C145"/>
              </a:buClr>
              <a:buSzPct val="80000"/>
              <a:buFont typeface="Arial" charset="0"/>
              <a:buChar char="►"/>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a. On floating pipelines, pontoons, rafts, or stages; </a:t>
            </a:r>
          </a:p>
          <a:p>
            <a:pPr marL="1143000" marR="0" lvl="2" indent="-228600" algn="l" defTabSz="914400" rtl="0" eaLnBrk="1" fontAlgn="base" latinLnBrk="0" hangingPunct="1">
              <a:lnSpc>
                <a:spcPct val="80000"/>
              </a:lnSpc>
              <a:spcBef>
                <a:spcPct val="20000"/>
              </a:spcBef>
              <a:spcAft>
                <a:spcPct val="0"/>
              </a:spcAft>
              <a:buClr>
                <a:srgbClr val="A3C145"/>
              </a:buClr>
              <a:buSzPct val="80000"/>
              <a:buFont typeface="Arial" charset="0"/>
              <a:buChar char="►"/>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b. On structures or equipment extending over or next to water except where guardrails, personal fall protection system, or safety nets are provided for employees; </a:t>
            </a:r>
          </a:p>
          <a:p>
            <a:pPr marL="1143000" marR="0" lvl="2" indent="-228600" algn="l" defTabSz="914400" rtl="0" eaLnBrk="1" fontAlgn="base" latinLnBrk="0" hangingPunct="1">
              <a:lnSpc>
                <a:spcPct val="80000"/>
              </a:lnSpc>
              <a:spcBef>
                <a:spcPct val="20000"/>
              </a:spcBef>
              <a:spcAft>
                <a:spcPct val="0"/>
              </a:spcAft>
              <a:buClr>
                <a:srgbClr val="A3C145"/>
              </a:buClr>
              <a:buSzPct val="80000"/>
              <a:buFont typeface="Arial" charset="0"/>
              <a:buChar char="►"/>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c. Working alone at night where there are drowning hazards, regardless of other safeguards provided; </a:t>
            </a:r>
          </a:p>
          <a:p>
            <a:pPr marL="1143000" marR="0" lvl="2" indent="-228600" algn="l" defTabSz="914400" rtl="0" eaLnBrk="1" fontAlgn="base" latinLnBrk="0" hangingPunct="1">
              <a:lnSpc>
                <a:spcPct val="80000"/>
              </a:lnSpc>
              <a:spcBef>
                <a:spcPct val="20000"/>
              </a:spcBef>
              <a:spcAft>
                <a:spcPct val="0"/>
              </a:spcAft>
              <a:buClr>
                <a:srgbClr val="A3C145"/>
              </a:buClr>
              <a:buSzPct val="80000"/>
              <a:buFont typeface="Arial" charset="0"/>
              <a:buChar char="►"/>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d. In skiffs, small boats, or launches, unless in an enclosed cabin or cockpit; or </a:t>
            </a:r>
          </a:p>
          <a:p>
            <a:pPr marL="1143000" marR="0" lvl="2" indent="-228600" algn="l" defTabSz="914400" rtl="0" eaLnBrk="1" fontAlgn="base" latinLnBrk="0" hangingPunct="1">
              <a:lnSpc>
                <a:spcPct val="80000"/>
              </a:lnSpc>
              <a:spcBef>
                <a:spcPct val="20000"/>
              </a:spcBef>
              <a:spcAft>
                <a:spcPct val="0"/>
              </a:spcAft>
              <a:buClr>
                <a:srgbClr val="A3C145"/>
              </a:buClr>
              <a:buSzPct val="80000"/>
              <a:buFont typeface="Arial" charset="0"/>
              <a:buChar char="►"/>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e. Whenever there is a drowning hazard. </a:t>
            </a:r>
          </a:p>
        </p:txBody>
      </p:sp>
    </p:spTree>
    <p:extLst>
      <p:ext uri="{BB962C8B-B14F-4D97-AF65-F5344CB8AC3E}">
        <p14:creationId xmlns:p14="http://schemas.microsoft.com/office/powerpoint/2010/main" val="38790016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26</a:t>
            </a:fld>
            <a:endParaRPr lang="en-US" dirty="0"/>
          </a:p>
        </p:txBody>
      </p:sp>
      <p:sp>
        <p:nvSpPr>
          <p:cNvPr id="6" name="Rectangle 3"/>
          <p:cNvSpPr txBox="1">
            <a:spLocks noRot="1" noChangeArrowheads="1"/>
          </p:cNvSpPr>
          <p:nvPr/>
        </p:nvSpPr>
        <p:spPr bwMode="auto">
          <a:xfrm>
            <a:off x="-398834" y="1063423"/>
            <a:ext cx="8871626" cy="63035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742950" marR="0" lvl="1" indent="-285750" algn="l" defTabSz="914400" rtl="0" eaLnBrk="1" fontAlgn="base" latinLnBrk="0" hangingPunct="1">
              <a:lnSpc>
                <a:spcPct val="90000"/>
              </a:lnSpc>
              <a:spcBef>
                <a:spcPct val="20000"/>
              </a:spcBef>
              <a:spcAft>
                <a:spcPct val="0"/>
              </a:spcAft>
              <a:buClr>
                <a:srgbClr val="6FA9B7"/>
              </a:buClr>
              <a:buSzTx/>
              <a:buFont typeface="Wingdings" panose="05000000000000000000" pitchFamily="2" charset="2"/>
              <a:buChar char="§"/>
              <a:tabLst/>
              <a:defRPr/>
            </a:pP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05.J.02</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 </a:t>
            </a:r>
            <a:r>
              <a:rPr kumimoji="0" lang="en-US" sz="2400" b="0" i="0" u="sng" strike="noStrike" kern="0" cap="none" spc="0" normalizeH="0" baseline="0" noProof="0" dirty="0" smtClean="0">
                <a:ln>
                  <a:noFill/>
                </a:ln>
                <a:effectLst>
                  <a:outerShdw blurRad="38100" dist="38100" dir="2700000" algn="tl">
                    <a:srgbClr val="000000"/>
                  </a:outerShdw>
                </a:effectLst>
                <a:uLnTx/>
                <a:uFillTx/>
                <a:latin typeface="Tahoma"/>
              </a:rPr>
              <a:t>Automatic-Inflatable</a:t>
            </a:r>
            <a:r>
              <a:rPr kumimoji="0" lang="en-US" sz="2400" b="0" i="0" u="none" strike="noStrike" kern="0" cap="none" spc="0" normalizeH="0" baseline="0" noProof="0" dirty="0" smtClean="0">
                <a:ln>
                  <a:noFill/>
                </a:ln>
                <a:effectLst>
                  <a:outerShdw blurRad="38100" dist="38100" dir="2700000" algn="tl">
                    <a:srgbClr val="000000"/>
                  </a:outerShdw>
                </a:effectLst>
                <a:uLnTx/>
                <a:uFillTx/>
                <a:latin typeface="Tahoma"/>
              </a:rPr>
              <a:t> PFD’s Type V or better, USCG approved for commercial use</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 may be worn by workers in lieu of inherently buoyant PFD’s (see conditions 05.J.01 a-e above) provided the following criteria are met:</a:t>
            </a:r>
          </a:p>
          <a:p>
            <a:pPr marL="1143000" marR="0" lvl="2" indent="-228600" algn="l" defTabSz="914400" rtl="0" eaLnBrk="0" fontAlgn="base" latinLnBrk="0" hangingPunct="0">
              <a:lnSpc>
                <a:spcPct val="80000"/>
              </a:lnSpc>
              <a:spcBef>
                <a:spcPct val="20000"/>
              </a:spcBef>
              <a:spcAft>
                <a:spcPct val="0"/>
              </a:spcAft>
              <a:buClr>
                <a:srgbClr val="A3C145"/>
              </a:buClr>
              <a:buSzPct val="80000"/>
              <a:buFont typeface="Arial" charset="0"/>
              <a:buChar char="►"/>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Over </a:t>
            </a:r>
            <a:r>
              <a:rPr kumimoji="0" lang="en-US" sz="20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16 years old </a:t>
            </a: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and weigh </a:t>
            </a:r>
            <a:r>
              <a:rPr kumimoji="0" lang="en-US" sz="20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90 </a:t>
            </a:r>
            <a:r>
              <a:rPr kumimoji="0" lang="en-US" sz="2000" b="1"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Tahoma"/>
              </a:rPr>
              <a:t>lbs</a:t>
            </a:r>
            <a:r>
              <a:rPr kumimoji="0" lang="en-US" sz="20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 </a:t>
            </a: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or more.</a:t>
            </a:r>
          </a:p>
          <a:p>
            <a:pPr marL="1143000" marR="0" lvl="2" indent="-228600" algn="l" defTabSz="914400" rtl="0" eaLnBrk="0" fontAlgn="base" latinLnBrk="0" hangingPunct="0">
              <a:lnSpc>
                <a:spcPct val="80000"/>
              </a:lnSpc>
              <a:spcBef>
                <a:spcPct val="20000"/>
              </a:spcBef>
              <a:spcAft>
                <a:spcPct val="0"/>
              </a:spcAft>
              <a:buClr>
                <a:srgbClr val="A3C145"/>
              </a:buClr>
              <a:buSzPct val="80000"/>
              <a:buFont typeface="Arial" charset="0"/>
              <a:buChar char="►"/>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An Activity Hazard Analysis </a:t>
            </a:r>
            <a:r>
              <a:rPr kumimoji="0" lang="en-US" sz="20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(AHA) </a:t>
            </a: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shall be developed and used to select the most appropriate PFD for the activity</a:t>
            </a:r>
          </a:p>
          <a:p>
            <a:pPr marL="1143000" marR="0" lvl="2" indent="-228600" algn="l" defTabSz="914400" rtl="0" eaLnBrk="0" fontAlgn="base" latinLnBrk="0" hangingPunct="0">
              <a:lnSpc>
                <a:spcPct val="80000"/>
              </a:lnSpc>
              <a:spcBef>
                <a:spcPct val="20000"/>
              </a:spcBef>
              <a:spcAft>
                <a:spcPct val="0"/>
              </a:spcAft>
              <a:buClr>
                <a:srgbClr val="A3C145"/>
              </a:buClr>
              <a:buSzPct val="80000"/>
              <a:buFont typeface="Arial" charset="0"/>
              <a:buChar char="►"/>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PFD’s must be inspected, maintained…per manufacturer’s instructions. </a:t>
            </a:r>
            <a:r>
              <a:rPr kumimoji="0" lang="en-US" sz="2000" b="0" i="0" u="none" strike="noStrike" kern="0" cap="none" spc="0" normalizeH="0" baseline="0" noProof="0" dirty="0" smtClean="0">
                <a:ln>
                  <a:noFill/>
                </a:ln>
                <a:effectLst>
                  <a:outerShdw blurRad="38100" dist="38100" dir="2700000" algn="tl">
                    <a:srgbClr val="000000"/>
                  </a:outerShdw>
                </a:effectLst>
                <a:uLnTx/>
                <a:uFillTx/>
                <a:latin typeface="Tahoma"/>
              </a:rPr>
              <a:t>PFD’s for construction, maintenance, hot work must be designed for that activity. The standard commercial auto-inflatable PFD does not meet these requirements </a:t>
            </a:r>
          </a:p>
          <a:p>
            <a:pPr marL="1143000" marR="0" lvl="2" indent="-228600" algn="l" defTabSz="914400" rtl="0" eaLnBrk="0" fontAlgn="base" latinLnBrk="0" hangingPunct="0">
              <a:lnSpc>
                <a:spcPct val="80000"/>
              </a:lnSpc>
              <a:spcBef>
                <a:spcPct val="20000"/>
              </a:spcBef>
              <a:spcAft>
                <a:spcPct val="0"/>
              </a:spcAft>
              <a:buClr>
                <a:srgbClr val="A3C145"/>
              </a:buClr>
              <a:buSzPct val="80000"/>
              <a:buFont typeface="Arial" charset="0"/>
              <a:buChar char="►"/>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Provide </a:t>
            </a:r>
            <a:r>
              <a:rPr kumimoji="0" lang="en-US" sz="20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minimum 30 lbs. of buoyancy </a:t>
            </a: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&amp; have a </a:t>
            </a:r>
            <a:r>
              <a:rPr kumimoji="0" lang="en-US" sz="20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status indicator window</a:t>
            </a:r>
          </a:p>
          <a:p>
            <a:pPr marL="1143000" marR="0" lvl="2" indent="-228600" algn="l" defTabSz="914400" rtl="0" eaLnBrk="0" fontAlgn="base" latinLnBrk="0" hangingPunct="0">
              <a:lnSpc>
                <a:spcPct val="80000"/>
              </a:lnSpc>
              <a:spcBef>
                <a:spcPct val="20000"/>
              </a:spcBef>
              <a:spcAft>
                <a:spcPct val="0"/>
              </a:spcAft>
              <a:buClr>
                <a:srgbClr val="A3C145"/>
              </a:buClr>
              <a:buSzPct val="80000"/>
              <a:buFont typeface="Arial" charset="0"/>
              <a:buChar char="►"/>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Personal shall be trained in the use, maintenance, restrictions, care, storage, inspection, and post-deployment procedures per manufacturer’s instructions.</a:t>
            </a:r>
          </a:p>
          <a:p>
            <a:pPr marL="1143000" marR="0" lvl="2" indent="-228600" algn="l" defTabSz="914400" rtl="0" eaLnBrk="0" fontAlgn="base" latinLnBrk="0" hangingPunct="0">
              <a:lnSpc>
                <a:spcPct val="80000"/>
              </a:lnSpc>
              <a:spcBef>
                <a:spcPct val="20000"/>
              </a:spcBef>
              <a:spcAft>
                <a:spcPct val="0"/>
              </a:spcAft>
              <a:buClr>
                <a:srgbClr val="A3C145"/>
              </a:buClr>
              <a:buSzPct val="80000"/>
              <a:buFont typeface="Arial" charset="0"/>
              <a:buChar char="►"/>
              <a:tabLst/>
              <a:defRPr/>
            </a:pPr>
            <a:r>
              <a:rPr lang="en-US" sz="2000" b="1" u="sng" kern="0" dirty="0" smtClean="0">
                <a:solidFill>
                  <a:srgbClr val="FFFF00"/>
                </a:solidFill>
                <a:latin typeface="Tahoma"/>
              </a:rPr>
              <a:t>In water testing is required</a:t>
            </a:r>
            <a:r>
              <a:rPr kumimoji="0" lang="en-US" sz="2000" i="0" strike="noStrike" kern="0" cap="none" spc="0" normalizeH="0" baseline="0" noProof="0" dirty="0" smtClean="0">
                <a:ln>
                  <a:noFill/>
                </a:ln>
                <a:effectLst>
                  <a:outerShdw blurRad="38100" dist="38100" dir="2700000" algn="tl">
                    <a:srgbClr val="000000"/>
                  </a:outerShdw>
                </a:effectLst>
                <a:uLnTx/>
                <a:uFillTx/>
                <a:latin typeface="Tahoma"/>
              </a:rPr>
              <a:t> for</a:t>
            </a:r>
            <a:r>
              <a:rPr kumimoji="0" lang="en-US" sz="2000" i="0" u="none" strike="noStrike" kern="0" cap="none" spc="0" normalizeH="0" baseline="0" noProof="0" dirty="0" smtClean="0">
                <a:ln>
                  <a:noFill/>
                </a:ln>
                <a:effectLst>
                  <a:outerShdw blurRad="38100" dist="38100" dir="2700000" algn="tl">
                    <a:srgbClr val="000000"/>
                  </a:outerShdw>
                </a:effectLst>
                <a:uLnTx/>
                <a:uFillTx/>
                <a:latin typeface="Tahoma"/>
              </a:rPr>
              <a:t> all first time users </a:t>
            </a: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so that wearers become familiar with the feel and performance of the PFD</a:t>
            </a:r>
          </a:p>
          <a:p>
            <a:pPr marL="1143000" marR="0" lvl="2" indent="-228600" algn="l" defTabSz="914400" rtl="0" eaLnBrk="0" fontAlgn="base" latinLnBrk="0" hangingPunct="0">
              <a:lnSpc>
                <a:spcPct val="80000"/>
              </a:lnSpc>
              <a:spcBef>
                <a:spcPct val="20000"/>
              </a:spcBef>
              <a:spcAft>
                <a:spcPct val="0"/>
              </a:spcAft>
              <a:buClr>
                <a:srgbClr val="A3C145"/>
              </a:buClr>
              <a:buSzPct val="80000"/>
              <a:buFont typeface="Arial" charset="0"/>
              <a:buChar char="►"/>
              <a:tabLst/>
              <a:defRPr/>
            </a:pPr>
            <a:r>
              <a:rPr kumimoji="0" lang="en-US" sz="20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Must be worn</a:t>
            </a:r>
          </a:p>
          <a:p>
            <a:pPr marL="914400" marR="0" lvl="2" indent="0" algn="l" defTabSz="914400" rtl="0" eaLnBrk="1" fontAlgn="base" latinLnBrk="0" hangingPunct="1">
              <a:lnSpc>
                <a:spcPct val="90000"/>
              </a:lnSpc>
              <a:spcBef>
                <a:spcPct val="20000"/>
              </a:spcBef>
              <a:spcAft>
                <a:spcPct val="0"/>
              </a:spcAft>
              <a:buClr>
                <a:srgbClr val="A3C145"/>
              </a:buClr>
              <a:buSzPct val="80000"/>
              <a:buNone/>
              <a:tabLst/>
              <a:defRPr/>
            </a:pPr>
            <a:endParaRPr kumimoji="0" lang="en-US" sz="1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ndParaRPr>
          </a:p>
        </p:txBody>
      </p:sp>
    </p:spTree>
    <p:extLst>
      <p:ext uri="{BB962C8B-B14F-4D97-AF65-F5344CB8AC3E}">
        <p14:creationId xmlns:p14="http://schemas.microsoft.com/office/powerpoint/2010/main" val="2527823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27</a:t>
            </a:fld>
            <a:endParaRPr lang="en-US" dirty="0"/>
          </a:p>
        </p:txBody>
      </p:sp>
      <p:sp>
        <p:nvSpPr>
          <p:cNvPr id="4" name="Content Placeholder 1"/>
          <p:cNvSpPr txBox="1">
            <a:spLocks/>
          </p:cNvSpPr>
          <p:nvPr/>
        </p:nvSpPr>
        <p:spPr bwMode="auto">
          <a:xfrm>
            <a:off x="-87549" y="856034"/>
            <a:ext cx="7766431" cy="6292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0" fontAlgn="base" latinLnBrk="0" hangingPunct="0">
              <a:lnSpc>
                <a:spcPct val="100000"/>
              </a:lnSpc>
              <a:spcBef>
                <a:spcPct val="20000"/>
              </a:spcBef>
              <a:spcAft>
                <a:spcPct val="0"/>
              </a:spcAft>
              <a:buClr>
                <a:srgbClr val="A3C145"/>
              </a:buClr>
              <a:buSzPct val="80000"/>
              <a:buFont typeface="Arial" charset="0"/>
              <a:buChar char="►"/>
              <a:tabLst/>
              <a:defRPr/>
            </a:pPr>
            <a:r>
              <a:rPr kumimoji="0" lang="en-US" sz="28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ea typeface="+mn-ea"/>
                <a:cs typeface="+mn-cs"/>
              </a:rPr>
              <a:t>05.J.03</a:t>
            </a: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 All wearable PFD’s shall be of an </a:t>
            </a:r>
            <a:r>
              <a:rPr kumimoji="0" lang="en-US" sz="2800" b="0" i="0" u="none" strike="noStrike" kern="0" cap="none" spc="0" normalizeH="0" baseline="0" noProof="0" dirty="0" smtClean="0">
                <a:ln>
                  <a:noFill/>
                </a:ln>
                <a:solidFill>
                  <a:srgbClr val="FF6600"/>
                </a:solidFill>
                <a:effectLst>
                  <a:outerShdw blurRad="38100" dist="38100" dir="2700000" algn="tl">
                    <a:srgbClr val="000000"/>
                  </a:outerShdw>
                </a:effectLst>
                <a:uLnTx/>
                <a:uFillTx/>
                <a:latin typeface="Tahoma"/>
                <a:ea typeface="+mn-ea"/>
                <a:cs typeface="+mn-cs"/>
              </a:rPr>
              <a:t>international orange</a:t>
            </a: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 (or orange/red) or ANSI 107 </a:t>
            </a:r>
            <a:r>
              <a:rPr kumimoji="0" lang="en-US" sz="2800" b="0" i="0" u="none" strike="noStrike" kern="0" cap="none" spc="0" normalizeH="0" baseline="0" noProof="0" dirty="0" smtClean="0">
                <a:ln>
                  <a:noFill/>
                </a:ln>
                <a:solidFill>
                  <a:srgbClr val="CCFF33"/>
                </a:solidFill>
                <a:effectLst>
                  <a:outerShdw blurRad="38100" dist="38100" dir="2700000" algn="tl">
                    <a:srgbClr val="000000"/>
                  </a:outerShdw>
                </a:effectLst>
                <a:uLnTx/>
                <a:uFillTx/>
                <a:latin typeface="Tahoma"/>
                <a:ea typeface="+mn-ea"/>
                <a:cs typeface="+mn-cs"/>
              </a:rPr>
              <a:t>yellow green </a:t>
            </a:r>
            <a:r>
              <a:rPr kumimoji="0" lang="en-US" sz="2800" b="0" i="0" u="none" strike="noStrike" kern="0" cap="none" spc="0" normalizeH="0" baseline="0" noProof="0" dirty="0" smtClean="0">
                <a:ln>
                  <a:noFill/>
                </a:ln>
                <a:effectLst>
                  <a:outerShdw blurRad="38100" dist="38100" dir="2700000" algn="tl">
                    <a:srgbClr val="000000"/>
                  </a:outerShdw>
                </a:effectLst>
                <a:uLnTx/>
                <a:uFillTx/>
                <a:latin typeface="Tahoma"/>
                <a:ea typeface="+mn-ea"/>
                <a:cs typeface="+mn-cs"/>
              </a:rPr>
              <a:t>color.</a:t>
            </a:r>
          </a:p>
          <a:p>
            <a:pPr marL="742950" marR="0" lvl="1" indent="-285750" algn="l" defTabSz="914400" rtl="0" eaLnBrk="0" fontAlgn="base" latinLnBrk="0" hangingPunct="0">
              <a:lnSpc>
                <a:spcPct val="100000"/>
              </a:lnSpc>
              <a:spcBef>
                <a:spcPct val="20000"/>
              </a:spcBef>
              <a:spcAft>
                <a:spcPct val="0"/>
              </a:spcAft>
              <a:buClr>
                <a:srgbClr val="6FA9B7"/>
              </a:buClr>
              <a:buSzTx/>
              <a:buFont typeface="Wingdings" panose="05000000000000000000" pitchFamily="2" charset="2"/>
              <a:buChar char="§"/>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a. Each </a:t>
            </a:r>
            <a:r>
              <a:rPr kumimoji="0" lang="en-US" sz="2400" b="0" i="0" u="sng"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inherently buoyant PFD </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shall have at least </a:t>
            </a: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31 sq. in. (200 sq. cm.) of retro-reflective material</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 attached to its </a:t>
            </a: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front side </a:t>
            </a:r>
            <a:r>
              <a:rPr kumimoji="0" lang="en-US" sz="2400" b="0" i="0" u="sng"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and</a:t>
            </a: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 </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at least  </a:t>
            </a: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31 sq. in. </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(200 sq. cm.) on its </a:t>
            </a: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back side</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 per USCG requirements (46 CFR Part 25.25-15).</a:t>
            </a:r>
          </a:p>
          <a:p>
            <a:pPr marL="742950" marR="0" lvl="1" indent="-285750" algn="l" defTabSz="914400" rtl="0" eaLnBrk="0" fontAlgn="base" latinLnBrk="0" hangingPunct="0">
              <a:lnSpc>
                <a:spcPct val="100000"/>
              </a:lnSpc>
              <a:spcBef>
                <a:spcPct val="20000"/>
              </a:spcBef>
              <a:spcAft>
                <a:spcPct val="0"/>
              </a:spcAft>
              <a:buClr>
                <a:srgbClr val="6FA9B7"/>
              </a:buClr>
              <a:buSzTx/>
              <a:buFont typeface="Wingdings" panose="05000000000000000000" pitchFamily="2" charset="2"/>
              <a:buChar char="§"/>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b. Each </a:t>
            </a:r>
            <a:r>
              <a:rPr kumimoji="0" lang="en-US" sz="2400" b="0" i="0" u="sng"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auto-inflatable PFD </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shall have at least </a:t>
            </a: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31 sq. in. (200 sq. cm.) of retro-reflective material</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 attached to its </a:t>
            </a: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front side </a:t>
            </a:r>
            <a:r>
              <a:rPr kumimoji="0" lang="en-US" sz="2400" b="0" i="0" u="sng"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and</a:t>
            </a: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 </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at least </a:t>
            </a: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31 sq. in. (200 sq. cm.) on its bladder, to be visible when deployed (</a:t>
            </a:r>
            <a:r>
              <a:rPr kumimoji="0" lang="en-US" sz="2400" b="0" i="0" u="none" strike="noStrike" kern="0" cap="none" spc="0" normalizeH="0" baseline="0" noProof="0" dirty="0" smtClean="0">
                <a:ln>
                  <a:noFill/>
                </a:ln>
                <a:effectLst>
                  <a:outerShdw blurRad="38100" dist="38100" dir="2700000" algn="tl">
                    <a:srgbClr val="000000"/>
                  </a:outerShdw>
                </a:effectLst>
                <a:uLnTx/>
                <a:uFillTx/>
                <a:latin typeface="Tahoma"/>
              </a:rPr>
              <a:t>with</a:t>
            </a:r>
            <a:r>
              <a:rPr kumimoji="0" lang="en-US" sz="2400" b="0" i="0" u="none" strike="noStrike" kern="0" cap="none" spc="0" normalizeH="0" noProof="0" dirty="0" smtClean="0">
                <a:ln>
                  <a:noFill/>
                </a:ln>
                <a:effectLst>
                  <a:outerShdw blurRad="38100" dist="38100" dir="2700000" algn="tl">
                    <a:srgbClr val="000000"/>
                  </a:outerShdw>
                </a:effectLst>
                <a:uLnTx/>
                <a:uFillTx/>
                <a:latin typeface="Tahoma"/>
              </a:rPr>
              <a:t> the exception of W</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ork Vests which are allowed to have a total</a:t>
            </a:r>
            <a:r>
              <a:rPr kumimoji="0" lang="en-US" sz="2400" b="0" i="0" u="none" strike="noStrike" kern="0" cap="none" spc="0" normalizeH="0" noProof="0" dirty="0" smtClean="0">
                <a:ln>
                  <a:noFill/>
                </a:ln>
                <a:solidFill>
                  <a:srgbClr val="FFFFFF"/>
                </a:solidFill>
                <a:effectLst>
                  <a:outerShdw blurRad="38100" dist="38100" dir="2700000" algn="tl">
                    <a:srgbClr val="000000"/>
                  </a:outerShdw>
                </a:effectLst>
                <a:uLnTx/>
                <a:uFillTx/>
                <a:latin typeface="Tahoma"/>
              </a:rPr>
              <a:t> of </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31 sq. in. front and back combined)</a:t>
            </a:r>
            <a:endPar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ndParaRPr>
          </a:p>
        </p:txBody>
      </p:sp>
    </p:spTree>
    <p:extLst>
      <p:ext uri="{BB962C8B-B14F-4D97-AF65-F5344CB8AC3E}">
        <p14:creationId xmlns:p14="http://schemas.microsoft.com/office/powerpoint/2010/main" val="10017168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28</a:t>
            </a:fld>
            <a:endParaRPr lang="en-US" dirty="0"/>
          </a:p>
        </p:txBody>
      </p:sp>
      <p:sp>
        <p:nvSpPr>
          <p:cNvPr id="4" name="Rectangle 3"/>
          <p:cNvSpPr txBox="1">
            <a:spLocks noRot="1" noChangeArrowheads="1"/>
          </p:cNvSpPr>
          <p:nvPr/>
        </p:nvSpPr>
        <p:spPr bwMode="auto">
          <a:xfrm>
            <a:off x="-294845" y="975076"/>
            <a:ext cx="6218990" cy="5989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742950" marR="0" lvl="1" indent="-285750" algn="l" defTabSz="914400" rtl="0" eaLnBrk="1" fontAlgn="base" latinLnBrk="0" hangingPunct="1">
              <a:lnSpc>
                <a:spcPct val="100000"/>
              </a:lnSpc>
              <a:spcBef>
                <a:spcPct val="20000"/>
              </a:spcBef>
              <a:spcAft>
                <a:spcPct val="0"/>
              </a:spcAft>
              <a:buClr>
                <a:srgbClr val="6FA9B7"/>
              </a:buClr>
              <a:buSzTx/>
              <a:buFont typeface="Wingdings" panose="05000000000000000000" pitchFamily="2" charset="2"/>
              <a:buChar char="§"/>
              <a:tabLst/>
              <a:defRPr/>
            </a:pP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05.J.04 </a:t>
            </a:r>
            <a:r>
              <a:rPr kumimoji="0" lang="en-US" sz="2000" b="0" i="0" u="none" strike="noStrike" kern="0" cap="none" spc="0" normalizeH="0" baseline="0" noProof="0" dirty="0" smtClean="0">
                <a:ln>
                  <a:noFill/>
                </a:ln>
                <a:effectLst>
                  <a:outerShdw blurRad="38100" dist="38100" dir="2700000" algn="tl">
                    <a:srgbClr val="000000"/>
                  </a:outerShdw>
                </a:effectLst>
                <a:uLnTx/>
                <a:uFillTx/>
                <a:latin typeface="Tahoma"/>
              </a:rPr>
              <a:t>Each PFD shall be equipped with a USCG-approved automatically activated light. Lights are not required for PFDs on projects performed exclusively during daylight hours.</a:t>
            </a:r>
            <a:endPar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endParaRPr>
          </a:p>
          <a:p>
            <a:pPr marL="742950" marR="0" lvl="1" indent="-285750" algn="l" defTabSz="914400" rtl="0" eaLnBrk="1" fontAlgn="base" latinLnBrk="0" hangingPunct="1">
              <a:lnSpc>
                <a:spcPct val="100000"/>
              </a:lnSpc>
              <a:spcBef>
                <a:spcPct val="20000"/>
              </a:spcBef>
              <a:spcAft>
                <a:spcPct val="0"/>
              </a:spcAft>
              <a:buClr>
                <a:srgbClr val="6FA9B7"/>
              </a:buClr>
              <a:buSzTx/>
              <a:buFont typeface="Wingdings" panose="05000000000000000000" pitchFamily="2" charset="2"/>
              <a:buChar char="§"/>
              <a:tabLst/>
              <a:defRPr/>
            </a:pP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05.J.06 d. Ring Buoys</a:t>
            </a: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 (min</a:t>
            </a:r>
            <a:r>
              <a:rPr kumimoji="0" lang="en-US" sz="2000" b="0" i="0" u="none" strike="noStrike" kern="0" cap="none" spc="0" normalizeH="0" noProof="0" dirty="0" smtClean="0">
                <a:ln>
                  <a:noFill/>
                </a:ln>
                <a:solidFill>
                  <a:srgbClr val="FFFFFF"/>
                </a:solidFill>
                <a:effectLst>
                  <a:outerShdw blurRad="38100" dist="38100" dir="2700000" algn="tl">
                    <a:srgbClr val="000000"/>
                  </a:outerShdw>
                </a:effectLst>
                <a:uLnTx/>
                <a:uFillTx/>
                <a:latin typeface="Tahoma"/>
              </a:rPr>
              <a:t> </a:t>
            </a: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20” diameter) shall be USCG-approved &amp; have at least </a:t>
            </a:r>
            <a:r>
              <a:rPr kumimoji="0" lang="en-US" sz="20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90 ft.</a:t>
            </a: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 </a:t>
            </a: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of </a:t>
            </a:r>
            <a:r>
              <a:rPr kumimoji="0" lang="en-US" sz="20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3/8 in. solid braid polypropylene, or equivalent,</a:t>
            </a: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 attached. Throw bags and TYPE IV cushions may be used </a:t>
            </a:r>
            <a:r>
              <a:rPr kumimoji="0" lang="en-US" sz="2000" b="0" i="1" u="sng"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in addition to</a:t>
            </a: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 ring buoys. Ring buoys and line shall be </a:t>
            </a:r>
            <a:r>
              <a:rPr kumimoji="0" lang="en-US" sz="20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inspected</a:t>
            </a: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 at a minimum of every </a:t>
            </a:r>
            <a:r>
              <a:rPr kumimoji="0" lang="en-US" sz="20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six months </a:t>
            </a: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and stored in such a manner to allow </a:t>
            </a:r>
            <a:r>
              <a:rPr kumimoji="0" lang="en-US" sz="2000" i="0" u="none" strike="noStrike" kern="0" cap="none" spc="0" normalizeH="0" baseline="0" noProof="0" dirty="0" smtClean="0">
                <a:ln>
                  <a:noFill/>
                </a:ln>
                <a:effectLst>
                  <a:outerShdw blurRad="38100" dist="38100" dir="2700000" algn="tl">
                    <a:srgbClr val="000000">
                      <a:alpha val="43137"/>
                    </a:srgbClr>
                  </a:outerShdw>
                </a:effectLst>
                <a:uLnTx/>
                <a:uFillTx/>
                <a:latin typeface="Tahoma"/>
              </a:rPr>
              <a:t>immediate deployment </a:t>
            </a: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and be protected from degradation from weather and sunlight</a:t>
            </a:r>
          </a:p>
          <a:p>
            <a:pPr marL="742950" marR="0" lvl="1" indent="-285750" algn="l" defTabSz="914400" rtl="0" eaLnBrk="1" fontAlgn="base" latinLnBrk="0" hangingPunct="1">
              <a:lnSpc>
                <a:spcPct val="100000"/>
              </a:lnSpc>
              <a:spcBef>
                <a:spcPct val="20000"/>
              </a:spcBef>
              <a:spcAft>
                <a:spcPct val="0"/>
              </a:spcAft>
              <a:buClr>
                <a:srgbClr val="6FA9B7"/>
              </a:buClr>
              <a:buSzTx/>
              <a:buFont typeface="Wingdings" panose="05000000000000000000" pitchFamily="2" charset="2"/>
              <a:buChar char="§"/>
              <a:tabLst/>
              <a:defRPr/>
            </a:pP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19.A.05 a. Fenders</a:t>
            </a:r>
            <a:r>
              <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 shall be provided to prevent damage and sparking and to provide safe areas for workers exposed to pinching situations</a:t>
            </a:r>
          </a:p>
          <a:p>
            <a:pPr marL="742950" marR="0" lvl="1" indent="-285750" algn="l" defTabSz="914400" rtl="0" eaLnBrk="1" fontAlgn="base" latinLnBrk="0" hangingPunct="1">
              <a:lnSpc>
                <a:spcPct val="100000"/>
              </a:lnSpc>
              <a:spcBef>
                <a:spcPct val="20000"/>
              </a:spcBef>
              <a:spcAft>
                <a:spcPct val="0"/>
              </a:spcAft>
              <a:buClr>
                <a:srgbClr val="6FA9B7"/>
              </a:buClr>
              <a:buSzTx/>
              <a:buFont typeface="Wingdings" panose="05000000000000000000" pitchFamily="2" charset="2"/>
              <a:buNone/>
              <a:tabLst/>
              <a:defRPr/>
            </a:pPr>
            <a:endParaRPr kumimoji="0"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ndParaRPr>
          </a:p>
          <a:p>
            <a:pPr marL="742950" marR="0" lvl="1" indent="-285750" algn="l" defTabSz="914400" rtl="0" eaLnBrk="1" fontAlgn="base" latinLnBrk="0" hangingPunct="1">
              <a:lnSpc>
                <a:spcPct val="100000"/>
              </a:lnSpc>
              <a:spcBef>
                <a:spcPct val="20000"/>
              </a:spcBef>
              <a:spcAft>
                <a:spcPct val="0"/>
              </a:spcAft>
              <a:buClr>
                <a:srgbClr val="6FA9B7"/>
              </a:buClr>
              <a:buSzTx/>
              <a:buFont typeface="Wingdings" panose="05000000000000000000" pitchFamily="2" charset="2"/>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ndParaRPr>
          </a:p>
          <a:p>
            <a:pPr marL="742950" marR="0" lvl="1" indent="-285750" algn="l" defTabSz="914400" rtl="0" eaLnBrk="1" fontAlgn="base" latinLnBrk="0" hangingPunct="1">
              <a:lnSpc>
                <a:spcPct val="100000"/>
              </a:lnSpc>
              <a:spcBef>
                <a:spcPct val="20000"/>
              </a:spcBef>
              <a:spcAft>
                <a:spcPct val="0"/>
              </a:spcAft>
              <a:buClr>
                <a:srgbClr val="6FA9B7"/>
              </a:buClr>
              <a:buSzTx/>
              <a:buFont typeface="Wingdings" panose="05000000000000000000" pitchFamily="2" charset="2"/>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ndParaRPr>
          </a:p>
          <a:p>
            <a:pPr marL="742950" marR="0" lvl="1" indent="-285750" algn="l" defTabSz="914400" rtl="0" eaLnBrk="1" fontAlgn="base" latinLnBrk="0" hangingPunct="1">
              <a:lnSpc>
                <a:spcPct val="100000"/>
              </a:lnSpc>
              <a:spcBef>
                <a:spcPct val="20000"/>
              </a:spcBef>
              <a:spcAft>
                <a:spcPct val="0"/>
              </a:spcAft>
              <a:buClr>
                <a:srgbClr val="6FA9B7"/>
              </a:buClr>
              <a:buSzTx/>
              <a:buFont typeface="Wingdings" panose="05000000000000000000" pitchFamily="2" charset="2"/>
              <a:buChar char="§"/>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10800000">
            <a:off x="5924145" y="1501132"/>
            <a:ext cx="2888261" cy="2166196"/>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14382" y="4105037"/>
            <a:ext cx="2898024" cy="2174082"/>
          </a:xfrm>
          <a:prstGeom prst="rect">
            <a:avLst/>
          </a:prstGeom>
        </p:spPr>
      </p:pic>
    </p:spTree>
    <p:extLst>
      <p:ext uri="{BB962C8B-B14F-4D97-AF65-F5344CB8AC3E}">
        <p14:creationId xmlns:p14="http://schemas.microsoft.com/office/powerpoint/2010/main" val="53171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29</a:t>
            </a:fld>
            <a:endParaRPr lang="en-US" dirty="0"/>
          </a:p>
        </p:txBody>
      </p:sp>
      <p:sp>
        <p:nvSpPr>
          <p:cNvPr id="7" name="Rectangle 3"/>
          <p:cNvSpPr txBox="1">
            <a:spLocks noRot="1" noChangeArrowheads="1"/>
          </p:cNvSpPr>
          <p:nvPr/>
        </p:nvSpPr>
        <p:spPr bwMode="auto">
          <a:xfrm>
            <a:off x="0" y="1175425"/>
            <a:ext cx="5794375" cy="556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990600" marR="0" lvl="1" indent="-533400" algn="l" defTabSz="914400" rtl="0" eaLnBrk="1" fontAlgn="base" latinLnBrk="0" hangingPunct="1">
              <a:lnSpc>
                <a:spcPct val="80000"/>
              </a:lnSpc>
              <a:spcBef>
                <a:spcPct val="20000"/>
              </a:spcBef>
              <a:spcAft>
                <a:spcPct val="0"/>
              </a:spcAft>
              <a:buClr>
                <a:srgbClr val="6FA9B7"/>
              </a:buClr>
              <a:buSzTx/>
              <a:buFont typeface="Wingdings" panose="05000000000000000000" pitchFamily="2" charset="2"/>
              <a:buChar char="§"/>
              <a:tabLst/>
              <a:defRPr/>
            </a:pP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19.A.05 c.</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 </a:t>
            </a: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Signal Devices </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(lights, sound devices, VDS, etc.) shall be provided on all vessels to give signals required by the navigation rules applicable to the waters on which the vessel is operated on. </a:t>
            </a:r>
          </a:p>
          <a:p>
            <a:pPr marL="990600" marR="0" lvl="1" indent="-533400" algn="l" defTabSz="914400" rtl="0" eaLnBrk="1" fontAlgn="base" latinLnBrk="0" hangingPunct="1">
              <a:lnSpc>
                <a:spcPct val="80000"/>
              </a:lnSpc>
              <a:spcBef>
                <a:spcPct val="20000"/>
              </a:spcBef>
              <a:spcAft>
                <a:spcPct val="0"/>
              </a:spcAft>
              <a:buClr>
                <a:srgbClr val="6FA9B7"/>
              </a:buClr>
              <a:buSzTx/>
              <a:buFont typeface="Wingdings" panose="05000000000000000000" pitchFamily="2" charset="2"/>
              <a:buNone/>
              <a:tabLst/>
              <a:defRPr/>
            </a:pPr>
            <a:endPar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ndParaRPr>
          </a:p>
          <a:p>
            <a:pPr marL="990600" marR="0" lvl="1" indent="-533400" algn="l" defTabSz="914400" rtl="0" eaLnBrk="1" fontAlgn="base" latinLnBrk="0" hangingPunct="1">
              <a:lnSpc>
                <a:spcPct val="80000"/>
              </a:lnSpc>
              <a:spcBef>
                <a:spcPct val="20000"/>
              </a:spcBef>
              <a:spcAft>
                <a:spcPct val="0"/>
              </a:spcAft>
              <a:buClr>
                <a:srgbClr val="6FA9B7"/>
              </a:buClr>
              <a:buSzTx/>
              <a:buFont typeface="Wingdings" panose="05000000000000000000" pitchFamily="2" charset="2"/>
              <a:buChar char="§"/>
              <a:tabLst/>
              <a:defRPr/>
            </a:pP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19.B.04 a. </a:t>
            </a:r>
          </a:p>
          <a:p>
            <a:pPr marL="1371600" marR="0" lvl="2" indent="-457200" algn="l" defTabSz="914400" rtl="0" eaLnBrk="1" fontAlgn="base" latinLnBrk="0" hangingPunct="1">
              <a:lnSpc>
                <a:spcPct val="80000"/>
              </a:lnSpc>
              <a:spcBef>
                <a:spcPct val="20000"/>
              </a:spcBef>
              <a:spcAft>
                <a:spcPct val="0"/>
              </a:spcAft>
              <a:buClr>
                <a:srgbClr val="A3C145"/>
              </a:buClr>
              <a:buSzPct val="80000"/>
              <a:buFont typeface="Wingdings" pitchFamily="2" charset="2"/>
              <a:buAutoNum type="arabicParenBoth"/>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At least one </a:t>
            </a: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portable or permanent ladder </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of sufficient length to allow a person to self rescue by boarding the ladder from the water</a:t>
            </a:r>
          </a:p>
          <a:p>
            <a:pPr marL="1371600" marR="0" lvl="2" indent="-457200" algn="l" defTabSz="914400" rtl="0" eaLnBrk="1" fontAlgn="base" latinLnBrk="0" hangingPunct="1">
              <a:lnSpc>
                <a:spcPct val="80000"/>
              </a:lnSpc>
              <a:spcBef>
                <a:spcPct val="20000"/>
              </a:spcBef>
              <a:spcAft>
                <a:spcPct val="0"/>
              </a:spcAft>
              <a:buClr>
                <a:srgbClr val="A3C145"/>
              </a:buClr>
              <a:buSzPct val="80000"/>
              <a:buFont typeface="Wingdings" pitchFamily="2" charset="2"/>
              <a:buAutoNum type="arabicParenBoth"/>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Other </a:t>
            </a: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methods or means </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designed to assist in the </a:t>
            </a: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rescue of an incapacitated person </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overboard</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43599" y="1473749"/>
            <a:ext cx="3008313" cy="2507384"/>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43599" y="4264999"/>
            <a:ext cx="2968561" cy="2229905"/>
          </a:xfrm>
          <a:prstGeom prst="rect">
            <a:avLst/>
          </a:prstGeom>
        </p:spPr>
      </p:pic>
    </p:spTree>
    <p:extLst>
      <p:ext uri="{BB962C8B-B14F-4D97-AF65-F5344CB8AC3E}">
        <p14:creationId xmlns:p14="http://schemas.microsoft.com/office/powerpoint/2010/main" val="3604812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3</a:t>
            </a:fld>
            <a:endParaRPr lang="en-US" dirty="0"/>
          </a:p>
        </p:txBody>
      </p:sp>
      <p:sp>
        <p:nvSpPr>
          <p:cNvPr id="6" name="Rectangle 2"/>
          <p:cNvSpPr>
            <a:spLocks noGrp="1" noRot="1" noChangeArrowheads="1"/>
          </p:cNvSpPr>
          <p:nvPr>
            <p:ph type="title"/>
          </p:nvPr>
        </p:nvSpPr>
        <p:spPr>
          <a:xfrm>
            <a:off x="2597353" y="445235"/>
            <a:ext cx="4017455" cy="1101463"/>
          </a:xfrm>
        </p:spPr>
        <p:txBody>
          <a:bodyPr/>
          <a:lstStyle/>
          <a:p>
            <a:pPr eaLnBrk="1" hangingPunct="1">
              <a:defRPr/>
            </a:pPr>
            <a:r>
              <a:rPr lang="en-US" sz="4400" dirty="0" smtClean="0">
                <a:latin typeface="Arial" panose="020B0604020202020204" pitchFamily="34" charset="0"/>
                <a:cs typeface="Arial" panose="020B0604020202020204" pitchFamily="34" charset="0"/>
              </a:rPr>
              <a:t>Vessel Classes</a:t>
            </a:r>
          </a:p>
        </p:txBody>
      </p:sp>
      <p:sp>
        <p:nvSpPr>
          <p:cNvPr id="7" name="Rectangle 3"/>
          <p:cNvSpPr txBox="1">
            <a:spLocks noRot="1" noChangeArrowheads="1"/>
          </p:cNvSpPr>
          <p:nvPr/>
        </p:nvSpPr>
        <p:spPr>
          <a:xfrm>
            <a:off x="105450" y="2344754"/>
            <a:ext cx="8941273" cy="3822582"/>
          </a:xfrm>
          <a:prstGeom prst="rect">
            <a:avLst/>
          </a:prstGeom>
        </p:spPr>
        <p:txBody>
          <a:bodyPr vert="horz" lIns="91440" tIns="45720" rIns="91440" bIns="45720" rtlCol="0">
            <a:normAutofit fontScale="77500" lnSpcReduction="2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nSpc>
                <a:spcPct val="90000"/>
              </a:lnSpc>
              <a:buFont typeface="Arial" charset="0"/>
              <a:buChar char="►"/>
              <a:defRPr/>
            </a:pPr>
            <a:r>
              <a:rPr lang="en-US" sz="4100" dirty="0" smtClean="0">
                <a:solidFill>
                  <a:srgbClr val="FFFF00"/>
                </a:solidFill>
                <a:latin typeface="Arial" panose="020B0604020202020204" pitchFamily="34" charset="0"/>
                <a:cs typeface="Arial" panose="020B0604020202020204" pitchFamily="34" charset="0"/>
              </a:rPr>
              <a:t>CLASS A = vessels less than 16ft (4.9m)</a:t>
            </a:r>
          </a:p>
          <a:p>
            <a:pPr>
              <a:lnSpc>
                <a:spcPct val="90000"/>
              </a:lnSpc>
              <a:buFont typeface="Arial" charset="0"/>
              <a:buChar char="►"/>
              <a:defRPr/>
            </a:pPr>
            <a:endParaRPr lang="en-US" sz="4100" dirty="0" smtClean="0">
              <a:solidFill>
                <a:srgbClr val="FFFF00"/>
              </a:solidFill>
              <a:latin typeface="Arial" panose="020B0604020202020204" pitchFamily="34" charset="0"/>
              <a:cs typeface="Arial" panose="020B0604020202020204" pitchFamily="34" charset="0"/>
            </a:endParaRPr>
          </a:p>
          <a:p>
            <a:pPr>
              <a:lnSpc>
                <a:spcPct val="90000"/>
              </a:lnSpc>
              <a:buFont typeface="Arial" charset="0"/>
              <a:buChar char="►"/>
              <a:defRPr/>
            </a:pPr>
            <a:r>
              <a:rPr lang="en-US" sz="4100" dirty="0" smtClean="0">
                <a:solidFill>
                  <a:srgbClr val="FFFF00"/>
                </a:solidFill>
                <a:latin typeface="Arial" panose="020B0604020202020204" pitchFamily="34" charset="0"/>
                <a:cs typeface="Arial" panose="020B0604020202020204" pitchFamily="34" charset="0"/>
              </a:rPr>
              <a:t>CLASS I = vessels 16ft to less than 26ft (4.9m – 7.9m)</a:t>
            </a:r>
          </a:p>
          <a:p>
            <a:pPr marL="0" indent="0">
              <a:lnSpc>
                <a:spcPct val="90000"/>
              </a:lnSpc>
              <a:buFont typeface="Arial" panose="020B0604020202020204" pitchFamily="34" charset="0"/>
              <a:buNone/>
              <a:defRPr/>
            </a:pPr>
            <a:r>
              <a:rPr lang="en-US" sz="4100" dirty="0" smtClean="0">
                <a:latin typeface="Arial" panose="020B0604020202020204" pitchFamily="34" charset="0"/>
                <a:cs typeface="Arial" panose="020B0604020202020204" pitchFamily="34" charset="0"/>
              </a:rPr>
              <a:t>Each class of vessel has minimum equipment requirements established by Federal law. Individual states and the Corps of Engineers also have specific equipment requirements for vessels under their jurisdiction.</a:t>
            </a:r>
          </a:p>
          <a:p>
            <a:pPr marL="0" indent="0">
              <a:lnSpc>
                <a:spcPct val="90000"/>
              </a:lnSpc>
              <a:buFont typeface="Arial" panose="020B0604020202020204" pitchFamily="34" charset="0"/>
              <a:buNone/>
              <a:defRPr/>
            </a:pPr>
            <a:endParaRPr lang="en-US" dirty="0" smtClean="0"/>
          </a:p>
        </p:txBody>
      </p:sp>
    </p:spTree>
    <p:extLst>
      <p:ext uri="{BB962C8B-B14F-4D97-AF65-F5344CB8AC3E}">
        <p14:creationId xmlns:p14="http://schemas.microsoft.com/office/powerpoint/2010/main" val="26677333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30</a:t>
            </a:fld>
            <a:endParaRPr lang="en-US" dirty="0"/>
          </a:p>
        </p:txBody>
      </p:sp>
      <p:sp>
        <p:nvSpPr>
          <p:cNvPr id="7" name="Rectangle 3"/>
          <p:cNvSpPr txBox="1">
            <a:spLocks noRot="1" noChangeArrowheads="1"/>
          </p:cNvSpPr>
          <p:nvPr/>
        </p:nvSpPr>
        <p:spPr bwMode="auto">
          <a:xfrm>
            <a:off x="233531" y="209144"/>
            <a:ext cx="6410460" cy="66488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742950" marR="0" lvl="1" indent="-285750" algn="l" defTabSz="914400" rtl="0" eaLnBrk="1" fontAlgn="base" latinLnBrk="0" hangingPunct="1">
              <a:lnSpc>
                <a:spcPct val="80000"/>
              </a:lnSpc>
              <a:spcBef>
                <a:spcPct val="20000"/>
              </a:spcBef>
              <a:spcAft>
                <a:spcPct val="0"/>
              </a:spcAft>
              <a:buClr>
                <a:srgbClr val="6FA9B7"/>
              </a:buClr>
              <a:buSzTx/>
              <a:buFont typeface="Wingdings" panose="05000000000000000000" pitchFamily="2" charset="2"/>
              <a:buChar char="§"/>
              <a:tabLst/>
              <a:defRPr/>
            </a:pP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19.F.02 d. </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All open cabin launches or motorboats shall be </a:t>
            </a: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equipped with “kill (dead man) switches</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a:t>
            </a: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 </a:t>
            </a:r>
          </a:p>
          <a:p>
            <a:pPr marL="742950" marR="0" lvl="1" indent="-285750" algn="l" defTabSz="914400" rtl="0" eaLnBrk="1" fontAlgn="base" latinLnBrk="0" hangingPunct="1">
              <a:lnSpc>
                <a:spcPct val="80000"/>
              </a:lnSpc>
              <a:spcBef>
                <a:spcPct val="20000"/>
              </a:spcBef>
              <a:spcAft>
                <a:spcPct val="0"/>
              </a:spcAft>
              <a:buClr>
                <a:srgbClr val="6FA9B7"/>
              </a:buClr>
              <a:buSzTx/>
              <a:buFont typeface="Wingdings" panose="05000000000000000000" pitchFamily="2" charset="2"/>
              <a:buChar char="§"/>
              <a:tabLst/>
              <a:defRPr/>
            </a:pPr>
            <a:r>
              <a:rPr lang="en-US" sz="2400" kern="0" dirty="0" smtClean="0">
                <a:solidFill>
                  <a:srgbClr val="00B0F0"/>
                </a:solidFill>
                <a:latin typeface="Tahoma"/>
              </a:rPr>
              <a:t>CESAD-PDO Policy Memorandum 385-18-1 dated 28 May 2018, requires testing of kill switch, operator tethered to kill switch via lanyard and spare lanyard be kept on motorboats</a:t>
            </a:r>
            <a:endParaRPr kumimoji="0" lang="en-US" sz="2800" b="0" i="0" u="none" strike="noStrike" kern="0" cap="none" spc="0" normalizeH="0" baseline="0" noProof="0" dirty="0" smtClean="0">
              <a:ln>
                <a:noFill/>
              </a:ln>
              <a:solidFill>
                <a:srgbClr val="00B0F0"/>
              </a:solidFill>
              <a:effectLst>
                <a:outerShdw blurRad="38100" dist="38100" dir="2700000" algn="tl">
                  <a:srgbClr val="000000"/>
                </a:outerShdw>
              </a:effectLst>
              <a:uLnTx/>
              <a:uFillTx/>
              <a:latin typeface="Tahoma"/>
            </a:endParaRPr>
          </a:p>
          <a:p>
            <a:pPr marL="742950" marR="0" lvl="1" indent="-285750" algn="l" defTabSz="914400" rtl="0" eaLnBrk="1" fontAlgn="base" latinLnBrk="0" hangingPunct="1">
              <a:lnSpc>
                <a:spcPct val="80000"/>
              </a:lnSpc>
              <a:spcBef>
                <a:spcPct val="20000"/>
              </a:spcBef>
              <a:spcAft>
                <a:spcPct val="0"/>
              </a:spcAft>
              <a:buClr>
                <a:srgbClr val="6FA9B7"/>
              </a:buClr>
              <a:buSzTx/>
              <a:buFont typeface="Wingdings" panose="05000000000000000000" pitchFamily="2" charset="2"/>
              <a:buChar char="§"/>
              <a:tabLst/>
              <a:defRPr/>
            </a:pP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19.F.03 a. </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The minimum number and rating of </a:t>
            </a: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fire extinguisher </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that shall be carried on Class A and Class I motorboats: </a:t>
            </a: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One</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 -</a:t>
            </a:r>
            <a:r>
              <a:rPr kumimoji="0" lang="en-US" sz="36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 </a:t>
            </a:r>
            <a:r>
              <a:rPr kumimoji="0" lang="en-US"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1A:10BC</a:t>
            </a:r>
          </a:p>
          <a:p>
            <a:pPr marL="1371600" marR="0" lvl="3" indent="0" algn="l" defTabSz="914400" rtl="0" eaLnBrk="1" fontAlgn="base" latinLnBrk="0" hangingPunct="1">
              <a:lnSpc>
                <a:spcPct val="80000"/>
              </a:lnSpc>
              <a:spcBef>
                <a:spcPct val="20000"/>
              </a:spcBef>
              <a:spcAft>
                <a:spcPct val="0"/>
              </a:spcAft>
              <a:buClr>
                <a:srgbClr val="6FA9B7"/>
              </a:buClr>
              <a:buSzTx/>
              <a:buFont typeface="Wingdings" panose="05000000000000000000" pitchFamily="2" charset="2"/>
              <a:buNone/>
              <a:tabLst/>
              <a:defRPr/>
            </a:pPr>
            <a:r>
              <a:rPr kumimoji="0" lang="en-US" sz="1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This extinguisher contains</a:t>
            </a:r>
            <a:r>
              <a:rPr kumimoji="0" lang="en-US" sz="1800" b="0" i="0" u="none" strike="noStrike" kern="0" cap="none" spc="0" normalizeH="0" noProof="0" dirty="0" smtClean="0">
                <a:ln>
                  <a:noFill/>
                </a:ln>
                <a:solidFill>
                  <a:srgbClr val="FFFFFF"/>
                </a:solidFill>
                <a:effectLst>
                  <a:outerShdw blurRad="38100" dist="38100" dir="2700000" algn="tl">
                    <a:srgbClr val="000000"/>
                  </a:outerShdw>
                </a:effectLst>
                <a:uLnTx/>
                <a:uFillTx/>
                <a:latin typeface="Tahoma"/>
              </a:rPr>
              <a:t> agents equivalent to 1.25 gallons of water for a Class A fire, extinguish 10 square feet of a Class B fire and</a:t>
            </a:r>
          </a:p>
          <a:p>
            <a:pPr marL="1371600" marR="0" lvl="3" indent="0" algn="l" defTabSz="914400" rtl="0" eaLnBrk="1" fontAlgn="base" latinLnBrk="0" hangingPunct="1">
              <a:lnSpc>
                <a:spcPct val="80000"/>
              </a:lnSpc>
              <a:spcBef>
                <a:spcPct val="20000"/>
              </a:spcBef>
              <a:spcAft>
                <a:spcPct val="0"/>
              </a:spcAft>
              <a:buClr>
                <a:srgbClr val="6FA9B7"/>
              </a:buClr>
              <a:buSzTx/>
              <a:buFont typeface="Wingdings" panose="05000000000000000000" pitchFamily="2" charset="2"/>
              <a:buNone/>
              <a:tabLst/>
              <a:defRPr/>
            </a:pPr>
            <a:r>
              <a:rPr kumimoji="0" lang="en-US" sz="1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can be used on a Class C fire</a:t>
            </a:r>
            <a:endPar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ndParaRPr>
          </a:p>
          <a:p>
            <a:pPr marL="742950" marR="0" lvl="1" indent="-285750" algn="l" defTabSz="914400" rtl="0" eaLnBrk="1" fontAlgn="base" latinLnBrk="0" hangingPunct="1">
              <a:lnSpc>
                <a:spcPct val="80000"/>
              </a:lnSpc>
              <a:spcBef>
                <a:spcPct val="20000"/>
              </a:spcBef>
              <a:spcAft>
                <a:spcPct val="0"/>
              </a:spcAft>
              <a:buClr>
                <a:srgbClr val="6FA9B7"/>
              </a:buClr>
              <a:buSzTx/>
              <a:buFont typeface="Wingdings" panose="05000000000000000000" pitchFamily="2" charset="2"/>
              <a:buChar char="§"/>
              <a:tabLst/>
              <a:defRPr/>
            </a:pP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19.F.03 b. </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All motorboats having gasoline or liquid petroleum gas in cabins, compartments or confined spaces shall be equipped with an automatic CO2 fire extinguishing system</a:t>
            </a:r>
          </a:p>
          <a:p>
            <a:pPr marL="342900" marR="0" lvl="0" indent="-342900" algn="l" defTabSz="914400" rtl="0" eaLnBrk="1" fontAlgn="base" latinLnBrk="0" hangingPunct="1">
              <a:lnSpc>
                <a:spcPct val="80000"/>
              </a:lnSpc>
              <a:spcBef>
                <a:spcPct val="20000"/>
              </a:spcBef>
              <a:spcAft>
                <a:spcPct val="0"/>
              </a:spcAft>
              <a:buClr>
                <a:srgbClr val="A3C145"/>
              </a:buClr>
              <a:buSzPct val="80000"/>
              <a:buFont typeface="Arial" charset="0"/>
              <a:buChar char="►"/>
              <a:tabLst/>
              <a:defRPr/>
            </a:pPr>
            <a:endPar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6859793" y="1334224"/>
            <a:ext cx="2086838" cy="189587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400000">
            <a:off x="6400288" y="3984691"/>
            <a:ext cx="3005847" cy="2254385"/>
          </a:xfrm>
          <a:prstGeom prst="rect">
            <a:avLst/>
          </a:prstGeom>
        </p:spPr>
      </p:pic>
    </p:spTree>
    <p:extLst>
      <p:ext uri="{BB962C8B-B14F-4D97-AF65-F5344CB8AC3E}">
        <p14:creationId xmlns:p14="http://schemas.microsoft.com/office/powerpoint/2010/main" val="757383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31</a:t>
            </a:fld>
            <a:endParaRPr lang="en-US" dirty="0"/>
          </a:p>
        </p:txBody>
      </p:sp>
      <p:sp>
        <p:nvSpPr>
          <p:cNvPr id="6" name="Rectangle 3"/>
          <p:cNvSpPr txBox="1">
            <a:spLocks noRot="1" noChangeArrowheads="1"/>
          </p:cNvSpPr>
          <p:nvPr/>
        </p:nvSpPr>
        <p:spPr bwMode="auto">
          <a:xfrm>
            <a:off x="0" y="1095714"/>
            <a:ext cx="8540750" cy="6019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742950" marR="0" lvl="1" indent="-285750" algn="l" defTabSz="914400" rtl="0" eaLnBrk="1" fontAlgn="base" latinLnBrk="0" hangingPunct="1">
              <a:lnSpc>
                <a:spcPct val="100000"/>
              </a:lnSpc>
              <a:spcBef>
                <a:spcPct val="20000"/>
              </a:spcBef>
              <a:spcAft>
                <a:spcPct val="0"/>
              </a:spcAft>
              <a:buClr>
                <a:srgbClr val="6FA9B7"/>
              </a:buClr>
              <a:buSzTx/>
              <a:buFont typeface="Wingdings" panose="05000000000000000000" pitchFamily="2" charset="2"/>
              <a:buChar char="§"/>
              <a:tabLst/>
              <a:defRPr/>
            </a:pPr>
            <a:r>
              <a:rPr kumimoji="0" lang="en-US" sz="28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19.F.04</a:t>
            </a: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 Float Plans shall be prepared by the operator when </a:t>
            </a:r>
            <a:r>
              <a:rPr kumimoji="0" lang="en-US" sz="2800" b="0" i="0" u="none" strike="noStrike" kern="0" cap="none" spc="0" normalizeH="0" baseline="0" noProof="0" dirty="0" smtClean="0">
                <a:ln>
                  <a:noFill/>
                </a:ln>
                <a:effectLst>
                  <a:outerShdw blurRad="38100" dist="38100" dir="2700000" algn="tl">
                    <a:srgbClr val="000000"/>
                  </a:outerShdw>
                </a:effectLst>
                <a:uLnTx/>
                <a:uFillTx/>
                <a:latin typeface="Tahoma"/>
              </a:rPr>
              <a:t>engaged in surveying, patrolling or inspection activities that are remote and expected to take longer than four hours </a:t>
            </a:r>
            <a:r>
              <a:rPr kumimoji="0" lang="en-US" sz="28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Tahoma"/>
              </a:rPr>
              <a:t>or</a:t>
            </a: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 when </a:t>
            </a:r>
            <a:r>
              <a:rPr kumimoji="0" lang="en-US" sz="2800" b="0" i="0" u="none" strike="noStrike" kern="0" cap="none" spc="0" normalizeH="0" baseline="0" noProof="0" dirty="0" smtClean="0">
                <a:ln>
                  <a:noFill/>
                </a:ln>
                <a:effectLst>
                  <a:outerShdw blurRad="38100" dist="38100" dir="2700000" algn="tl">
                    <a:srgbClr val="000000"/>
                  </a:outerShdw>
                </a:effectLst>
                <a:uLnTx/>
                <a:uFillTx/>
                <a:latin typeface="Tahoma"/>
              </a:rPr>
              <a:t>travelling alone. The plan shall be</a:t>
            </a: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 filed with the operators supervisor and at a minimum contain the following:</a:t>
            </a:r>
          </a:p>
          <a:p>
            <a:pPr marL="1143000" marR="0" lvl="2" indent="-2286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Vessel information</a:t>
            </a:r>
          </a:p>
          <a:p>
            <a:pPr marL="1143000" marR="0" lvl="2" indent="-2286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Personnel on board</a:t>
            </a:r>
          </a:p>
          <a:p>
            <a:pPr marL="1143000" marR="0" lvl="2" indent="-2286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Activity to be performed</a:t>
            </a:r>
          </a:p>
          <a:p>
            <a:pPr marL="1143000" marR="0" lvl="2" indent="-2286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Expected departure, route and time of return </a:t>
            </a:r>
          </a:p>
          <a:p>
            <a:pPr marL="1143000" marR="0" lvl="2" indent="-2286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Means of communication</a:t>
            </a:r>
          </a:p>
        </p:txBody>
      </p:sp>
    </p:spTree>
    <p:extLst>
      <p:ext uri="{BB962C8B-B14F-4D97-AF65-F5344CB8AC3E}">
        <p14:creationId xmlns:p14="http://schemas.microsoft.com/office/powerpoint/2010/main" val="27660986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32</a:t>
            </a:fld>
            <a:endParaRPr lang="en-US" dirty="0"/>
          </a:p>
        </p:txBody>
      </p:sp>
      <p:sp>
        <p:nvSpPr>
          <p:cNvPr id="6" name="Rectangle 4"/>
          <p:cNvSpPr txBox="1">
            <a:spLocks noRot="1" noChangeArrowheads="1"/>
          </p:cNvSpPr>
          <p:nvPr/>
        </p:nvSpPr>
        <p:spPr bwMode="auto">
          <a:xfrm>
            <a:off x="144568" y="395322"/>
            <a:ext cx="9145347"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742950" marR="0" lvl="1" indent="-285750" algn="l" defTabSz="914400" rtl="0" eaLnBrk="1" fontAlgn="base" latinLnBrk="0" hangingPunct="1">
              <a:lnSpc>
                <a:spcPct val="90000"/>
              </a:lnSpc>
              <a:spcBef>
                <a:spcPct val="20000"/>
              </a:spcBef>
              <a:spcAft>
                <a:spcPct val="0"/>
              </a:spcAft>
              <a:buClr>
                <a:srgbClr val="6FA9B7"/>
              </a:buClr>
              <a:buSzTx/>
              <a:buFont typeface="Wingdings" panose="05000000000000000000" pitchFamily="2" charset="2"/>
              <a:buChar char="§"/>
              <a:tabLst/>
              <a:defRPr/>
            </a:pPr>
            <a:r>
              <a:rPr kumimoji="0" lang="en-US" sz="32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ahoma"/>
              </a:rPr>
              <a:t>19.F.05</a:t>
            </a:r>
            <a:r>
              <a:rPr kumimoji="0" lang="en-US"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 </a:t>
            </a:r>
            <a:r>
              <a:rPr kumimoji="0" lang="en-US"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All Corps of Engineers motorboat operators shall complete and document the following training:</a:t>
            </a:r>
          </a:p>
          <a:p>
            <a:pPr marL="1143000" marR="0" lvl="2" indent="-228600" algn="l" defTabSz="914400" rtl="0" eaLnBrk="1" fontAlgn="base" latinLnBrk="0" hangingPunct="1">
              <a:lnSpc>
                <a:spcPct val="90000"/>
              </a:lnSpc>
              <a:spcBef>
                <a:spcPct val="20000"/>
              </a:spcBef>
              <a:spcAft>
                <a:spcPct val="0"/>
              </a:spcAft>
              <a:buClr>
                <a:srgbClr val="A3C145"/>
              </a:buClr>
              <a:buSzPct val="80000"/>
              <a:buFont typeface="Arial" charset="0"/>
              <a:buChar char="►"/>
              <a:tabLst/>
              <a:defRPr/>
            </a:pPr>
            <a:r>
              <a:rPr kumimoji="0" lang="en-US"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a. A boating safety course meeting the criteria of the USCG Auxiliary, National Association of State Boating Law Administrators (NASBLA), or equivalent; and</a:t>
            </a:r>
          </a:p>
          <a:p>
            <a:pPr marL="1143000" marR="0" lvl="2" indent="-228600" algn="l" defTabSz="914400" rtl="0" eaLnBrk="1" fontAlgn="base" latinLnBrk="0" hangingPunct="1">
              <a:lnSpc>
                <a:spcPct val="90000"/>
              </a:lnSpc>
              <a:spcBef>
                <a:spcPct val="20000"/>
              </a:spcBef>
              <a:spcAft>
                <a:spcPct val="0"/>
              </a:spcAft>
              <a:buClr>
                <a:srgbClr val="A3C145"/>
              </a:buClr>
              <a:buSzPct val="80000"/>
              <a:buFont typeface="Arial" charset="0"/>
              <a:buChar char="►"/>
              <a:tabLst/>
              <a:defRPr/>
            </a:pPr>
            <a:r>
              <a:rPr kumimoji="0" lang="en-US"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b. Motorboat handling training, based on the types of boats they will operate, provided by qualified instructors (in-house or other). Operators must pass a written and operational test.</a:t>
            </a:r>
          </a:p>
          <a:p>
            <a:pPr marL="1143000" marR="0" lvl="2" indent="-228600" algn="l" defTabSz="914400" rtl="0" eaLnBrk="1" fontAlgn="base" latinLnBrk="0" hangingPunct="1">
              <a:lnSpc>
                <a:spcPct val="90000"/>
              </a:lnSpc>
              <a:spcBef>
                <a:spcPct val="20000"/>
              </a:spcBef>
              <a:spcAft>
                <a:spcPct val="0"/>
              </a:spcAft>
              <a:buClr>
                <a:srgbClr val="A3C145"/>
              </a:buClr>
              <a:buSzPct val="80000"/>
              <a:buFont typeface="Arial" charset="0"/>
              <a:buChar char="►"/>
              <a:tabLst/>
              <a:defRPr/>
            </a:pPr>
            <a:r>
              <a:rPr kumimoji="0" lang="en-US"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c. Current USCG licensed personnel are exempt from the boating safety training, but they shall complete the written exam and operational test; </a:t>
            </a:r>
          </a:p>
          <a:p>
            <a:pPr marL="1143000" marR="0" lvl="2" indent="-228600" algn="l" defTabSz="914400" rtl="0" eaLnBrk="1" fontAlgn="base" latinLnBrk="0" hangingPunct="1">
              <a:lnSpc>
                <a:spcPct val="90000"/>
              </a:lnSpc>
              <a:spcBef>
                <a:spcPts val="0"/>
              </a:spcBef>
              <a:spcAft>
                <a:spcPct val="0"/>
              </a:spcAft>
              <a:buClr>
                <a:srgbClr val="A3C145"/>
              </a:buClr>
              <a:buSzPct val="80000"/>
              <a:buFont typeface="Arial" charset="0"/>
              <a:buChar char="►"/>
              <a:tabLst/>
              <a:defRPr/>
            </a:pPr>
            <a:r>
              <a:rPr kumimoji="0" lang="en-US"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d. Government employees shall complete a USACE-approved 24-hour initial boating safety course and 8-hour refresher as prescribed in ER 385-1-91. Both initial and refresher courses require  the 100 yard swim with PFD and self-rescue</a:t>
            </a:r>
          </a:p>
          <a:p>
            <a:pPr marL="1143000" marR="0" lvl="2" indent="-228600" algn="l" defTabSz="914400" rtl="0" eaLnBrk="1" fontAlgn="base" latinLnBrk="0" hangingPunct="1">
              <a:lnSpc>
                <a:spcPct val="90000"/>
              </a:lnSpc>
              <a:spcBef>
                <a:spcPct val="20000"/>
              </a:spcBef>
              <a:spcAft>
                <a:spcPct val="0"/>
              </a:spcAft>
              <a:buClr>
                <a:srgbClr val="A3C145"/>
              </a:buClr>
              <a:buSzPct val="80000"/>
              <a:buFont typeface="Arial" charset="0"/>
              <a:buChar char="►"/>
              <a:tabLst/>
              <a:defRPr/>
            </a:pPr>
            <a:endParaRPr kumimoji="0" lang="en-US"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ndParaRPr>
          </a:p>
        </p:txBody>
      </p:sp>
    </p:spTree>
    <p:extLst>
      <p:ext uri="{BB962C8B-B14F-4D97-AF65-F5344CB8AC3E}">
        <p14:creationId xmlns:p14="http://schemas.microsoft.com/office/powerpoint/2010/main" val="40809803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834" y="450707"/>
            <a:ext cx="2541472" cy="1084645"/>
          </a:xfrm>
        </p:spPr>
        <p:txBody>
          <a:bodyPr/>
          <a:lstStyle/>
          <a:p>
            <a:r>
              <a:rPr lang="en-US" dirty="0" smtClean="0">
                <a:latin typeface="Arial" panose="020B0604020202020204" pitchFamily="34" charset="0"/>
                <a:cs typeface="Arial" panose="020B0604020202020204" pitchFamily="34" charset="0"/>
              </a:rPr>
              <a:t>REVIEW</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4041" y="1063423"/>
            <a:ext cx="8647040" cy="5651381"/>
          </a:xfrm>
        </p:spPr>
        <p:txBody>
          <a:bodyPr>
            <a:normAutofit fontScale="77500" lnSpcReduction="20000"/>
          </a:bodyPr>
          <a:lstStyle/>
          <a:p>
            <a:r>
              <a:rPr lang="en-US" sz="2600" dirty="0" smtClean="0">
                <a:latin typeface="Arial" panose="020B0604020202020204" pitchFamily="34" charset="0"/>
                <a:cs typeface="Arial" panose="020B0604020202020204" pitchFamily="34" charset="0"/>
              </a:rPr>
              <a:t>What are the two vessel classes and associated lengths we are licensing for?</a:t>
            </a:r>
          </a:p>
          <a:p>
            <a:r>
              <a:rPr lang="en-US" sz="2600" dirty="0" smtClean="0">
                <a:latin typeface="Arial" panose="020B0604020202020204" pitchFamily="34" charset="0"/>
                <a:cs typeface="Arial" panose="020B0604020202020204" pitchFamily="34" charset="0"/>
              </a:rPr>
              <a:t>Name the four fire classes and the materials they are comprised of?</a:t>
            </a:r>
          </a:p>
          <a:p>
            <a:r>
              <a:rPr lang="en-US" sz="2600" dirty="0" smtClean="0">
                <a:latin typeface="Arial" panose="020B0604020202020204" pitchFamily="34" charset="0"/>
                <a:cs typeface="Arial" panose="020B0604020202020204" pitchFamily="34" charset="0"/>
              </a:rPr>
              <a:t>What is the weight to determine if a wearable PFD is classified as an adult or child PFD?</a:t>
            </a:r>
          </a:p>
          <a:p>
            <a:r>
              <a:rPr lang="en-US" sz="2600" dirty="0" smtClean="0">
                <a:latin typeface="Arial" panose="020B0604020202020204" pitchFamily="34" charset="0"/>
                <a:cs typeface="Arial" panose="020B0604020202020204" pitchFamily="34" charset="0"/>
              </a:rPr>
              <a:t>All-around white lights must be visible for what distance?</a:t>
            </a:r>
          </a:p>
          <a:p>
            <a:r>
              <a:rPr lang="en-US" sz="2600" dirty="0" smtClean="0">
                <a:latin typeface="Arial" panose="020B0604020202020204" pitchFamily="34" charset="0"/>
                <a:cs typeface="Arial" panose="020B0604020202020204" pitchFamily="34" charset="0"/>
              </a:rPr>
              <a:t>How can navigation lights be displayed on Class A and Class I vessels?</a:t>
            </a:r>
          </a:p>
          <a:p>
            <a:r>
              <a:rPr lang="en-US" sz="2600" dirty="0" smtClean="0">
                <a:latin typeface="Arial" panose="020B0604020202020204" pitchFamily="34" charset="0"/>
                <a:cs typeface="Arial" panose="020B0604020202020204" pitchFamily="34" charset="0"/>
              </a:rPr>
              <a:t>How long is an efficient sound signal?</a:t>
            </a:r>
          </a:p>
          <a:p>
            <a:r>
              <a:rPr lang="en-US" sz="2600" dirty="0" smtClean="0">
                <a:latin typeface="Arial" panose="020B0604020202020204" pitchFamily="34" charset="0"/>
                <a:cs typeface="Arial" panose="020B0604020202020204" pitchFamily="34" charset="0"/>
              </a:rPr>
              <a:t>What is the minimum number of pyrotechnic VDS required?</a:t>
            </a:r>
          </a:p>
          <a:p>
            <a:pPr lvl="0">
              <a:buClr>
                <a:srgbClr val="1E5155">
                  <a:lumMod val="40000"/>
                  <a:lumOff val="60000"/>
                </a:srgbClr>
              </a:buClr>
            </a:pPr>
            <a:r>
              <a:rPr lang="en-US" sz="2600" dirty="0">
                <a:solidFill>
                  <a:prstClr val="white"/>
                </a:solidFill>
                <a:latin typeface="Arial" panose="020B0604020202020204" pitchFamily="34" charset="0"/>
                <a:cs typeface="Arial" panose="020B0604020202020204" pitchFamily="34" charset="0"/>
              </a:rPr>
              <a:t>What is the COE requirement for fire extinguishers?</a:t>
            </a:r>
          </a:p>
          <a:p>
            <a:r>
              <a:rPr lang="en-US" sz="2600" dirty="0" smtClean="0">
                <a:latin typeface="Arial" panose="020B0604020202020204" pitchFamily="34" charset="0"/>
                <a:cs typeface="Arial" panose="020B0604020202020204" pitchFamily="34" charset="0"/>
              </a:rPr>
              <a:t>What is the COE age and weight to be able to wear an auto-inflatable PFD?</a:t>
            </a:r>
          </a:p>
          <a:p>
            <a:r>
              <a:rPr lang="en-US" sz="2600" dirty="0" smtClean="0">
                <a:latin typeface="Arial" panose="020B0604020202020204" pitchFamily="34" charset="0"/>
                <a:cs typeface="Arial" panose="020B0604020202020204" pitchFamily="34" charset="0"/>
              </a:rPr>
              <a:t>What is the minimum buoyancy requirement for a COE auto inflatable PFD?</a:t>
            </a:r>
          </a:p>
          <a:p>
            <a:r>
              <a:rPr lang="en-US" sz="2600" dirty="0" smtClean="0">
                <a:latin typeface="Arial" panose="020B0604020202020204" pitchFamily="34" charset="0"/>
                <a:cs typeface="Arial" panose="020B0604020202020204" pitchFamily="34" charset="0"/>
              </a:rPr>
              <a:t>The COE requires what type of first aid kit?</a:t>
            </a:r>
          </a:p>
          <a:p>
            <a:r>
              <a:rPr lang="en-US" sz="2600" dirty="0" smtClean="0">
                <a:latin typeface="Arial" panose="020B0604020202020204" pitchFamily="34" charset="0"/>
                <a:cs typeface="Arial" panose="020B0604020202020204" pitchFamily="34" charset="0"/>
              </a:rPr>
              <a:t>Name five other COE equipment requirements besides first aid kit, PFD’s or fire extinguisher?</a:t>
            </a: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19860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4</a:t>
            </a:fld>
            <a:endParaRPr lang="en-US" dirty="0"/>
          </a:p>
        </p:txBody>
      </p:sp>
      <p:sp>
        <p:nvSpPr>
          <p:cNvPr id="6" name="Rectangle 3"/>
          <p:cNvSpPr txBox="1">
            <a:spLocks noRot="1" noChangeArrowheads="1"/>
          </p:cNvSpPr>
          <p:nvPr/>
        </p:nvSpPr>
        <p:spPr>
          <a:xfrm>
            <a:off x="488004" y="1100425"/>
            <a:ext cx="8540750" cy="1905000"/>
          </a:xfrm>
          <a:prstGeom prst="rect">
            <a:avLst/>
          </a:prstGeom>
        </p:spPr>
        <p:txBody>
          <a:bodyPr vert="horz" lIns="91440" tIns="45720" rIns="91440" bIns="45720" rtlCol="0">
            <a:normAutofit fontScale="925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Font typeface="Arial" charset="0"/>
              <a:buChar char="►"/>
              <a:defRPr/>
            </a:pPr>
            <a:r>
              <a:rPr lang="en-US" sz="3200" dirty="0" smtClean="0">
                <a:latin typeface="Arial" panose="020B0604020202020204" pitchFamily="34" charset="0"/>
                <a:cs typeface="Arial" panose="020B0604020202020204" pitchFamily="34" charset="0"/>
              </a:rPr>
              <a:t>Federal (United States Coast Guard (USCG))</a:t>
            </a:r>
          </a:p>
          <a:p>
            <a:pPr>
              <a:buFont typeface="Arial" charset="0"/>
              <a:buChar char="►"/>
              <a:defRPr/>
            </a:pPr>
            <a:r>
              <a:rPr lang="en-US" sz="3200" dirty="0" smtClean="0">
                <a:latin typeface="Arial" panose="020B0604020202020204" pitchFamily="34" charset="0"/>
                <a:cs typeface="Arial" panose="020B0604020202020204" pitchFamily="34" charset="0"/>
              </a:rPr>
              <a:t>State</a:t>
            </a:r>
          </a:p>
          <a:p>
            <a:pPr>
              <a:buFont typeface="Arial" charset="0"/>
              <a:buChar char="►"/>
              <a:defRPr/>
            </a:pPr>
            <a:r>
              <a:rPr lang="en-US" sz="3200" dirty="0" smtClean="0">
                <a:latin typeface="Arial" panose="020B0604020202020204" pitchFamily="34" charset="0"/>
                <a:cs typeface="Arial" panose="020B0604020202020204" pitchFamily="34" charset="0"/>
              </a:rPr>
              <a:t>U.S. Army Corps of Engineers (EM 385-1-1)</a:t>
            </a:r>
          </a:p>
          <a:p>
            <a:pPr>
              <a:buFont typeface="Arial" charset="0"/>
              <a:buNone/>
              <a:defRPr/>
            </a:pPr>
            <a:endParaRPr lang="en-US" dirty="0" smtClean="0"/>
          </a:p>
        </p:txBody>
      </p:sp>
      <p:pic>
        <p:nvPicPr>
          <p:cNvPr id="7" name="Picture 6" descr="USCG pamphlet.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311219">
            <a:off x="661776" y="3151928"/>
            <a:ext cx="1384359" cy="3079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25569">
            <a:off x="6333069" y="3018846"/>
            <a:ext cx="2471001" cy="314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89980" y="2883271"/>
            <a:ext cx="2159818" cy="2878853"/>
          </a:xfrm>
          <a:prstGeom prst="rect">
            <a:avLst/>
          </a:prstGeom>
        </p:spPr>
      </p:pic>
      <p:pic>
        <p:nvPicPr>
          <p:cNvPr id="8" name="Picture 11" descr="TEXAS0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21131514">
            <a:off x="1819609" y="2986495"/>
            <a:ext cx="1720958" cy="295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226616">
            <a:off x="5040043" y="2870977"/>
            <a:ext cx="1409055" cy="316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308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5</a:t>
            </a:fld>
            <a:endParaRPr lang="en-US" dirty="0"/>
          </a:p>
        </p:txBody>
      </p:sp>
      <p:sp>
        <p:nvSpPr>
          <p:cNvPr id="6" name="Rectangle 2"/>
          <p:cNvSpPr>
            <a:spLocks noGrp="1" noRot="1" noChangeArrowheads="1"/>
          </p:cNvSpPr>
          <p:nvPr>
            <p:ph type="title"/>
          </p:nvPr>
        </p:nvSpPr>
        <p:spPr>
          <a:xfrm>
            <a:off x="671276" y="295736"/>
            <a:ext cx="8472724" cy="1233403"/>
          </a:xfrm>
        </p:spPr>
        <p:txBody>
          <a:bodyPr/>
          <a:lstStyle/>
          <a:p>
            <a:pPr eaLnBrk="1" hangingPunct="1">
              <a:defRPr/>
            </a:pPr>
            <a:r>
              <a:rPr lang="en-US" sz="3600" dirty="0" smtClean="0">
                <a:latin typeface="Arial" panose="020B0604020202020204" pitchFamily="34" charset="0"/>
                <a:ea typeface="Arial Unicode MS" pitchFamily="34" charset="-128"/>
                <a:cs typeface="Arial" panose="020B0604020202020204" pitchFamily="34" charset="0"/>
              </a:rPr>
              <a:t>Fire extinguisher requirements </a:t>
            </a:r>
            <a:br>
              <a:rPr lang="en-US" sz="3600" dirty="0" smtClean="0">
                <a:latin typeface="Arial" panose="020B0604020202020204" pitchFamily="34" charset="0"/>
                <a:ea typeface="Arial Unicode MS" pitchFamily="34" charset="-128"/>
                <a:cs typeface="Arial" panose="020B0604020202020204" pitchFamily="34" charset="0"/>
              </a:rPr>
            </a:br>
            <a:r>
              <a:rPr lang="en-US" sz="3600" dirty="0" smtClean="0">
                <a:latin typeface="Arial" panose="020B0604020202020204" pitchFamily="34" charset="0"/>
                <a:ea typeface="Arial Unicode MS" pitchFamily="34" charset="-128"/>
                <a:cs typeface="Arial" panose="020B0604020202020204" pitchFamily="34" charset="0"/>
              </a:rPr>
              <a:t>on recreational vessels (USCG)</a:t>
            </a:r>
            <a:endParaRPr lang="en-US" sz="4000" dirty="0" smtClean="0">
              <a:latin typeface="Arial" panose="020B0604020202020204" pitchFamily="34" charset="0"/>
              <a:ea typeface="Arial Unicode MS" pitchFamily="34" charset="-128"/>
              <a:cs typeface="Arial" panose="020B0604020202020204" pitchFamily="34" charset="0"/>
            </a:endParaRPr>
          </a:p>
        </p:txBody>
      </p:sp>
      <p:sp>
        <p:nvSpPr>
          <p:cNvPr id="7" name="Rectangle 3"/>
          <p:cNvSpPr txBox="1">
            <a:spLocks noRot="1" noChangeArrowheads="1"/>
          </p:cNvSpPr>
          <p:nvPr/>
        </p:nvSpPr>
        <p:spPr>
          <a:xfrm>
            <a:off x="155642" y="1447800"/>
            <a:ext cx="8534400" cy="5410200"/>
          </a:xfrm>
          <a:prstGeom prst="rect">
            <a:avLst/>
          </a:prstGeom>
        </p:spPr>
        <p:txBody>
          <a:bodyPr vert="horz" lIns="91440" tIns="45720" rIns="91440" bIns="45720" rtlCol="0">
            <a:normAutofit lnSpcReduction="1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Font typeface="Arial" charset="0"/>
              <a:buNone/>
              <a:defRPr/>
            </a:pPr>
            <a:r>
              <a:rPr lang="en-US" dirty="0" smtClean="0">
                <a:ea typeface="Arial Unicode MS" pitchFamily="34" charset="-128"/>
                <a:cs typeface="Arial Unicode MS" pitchFamily="34" charset="-128"/>
              </a:rPr>
              <a:t>	</a:t>
            </a:r>
            <a:r>
              <a:rPr lang="en-US" dirty="0" smtClean="0">
                <a:latin typeface="Arial" panose="020B0604020202020204" pitchFamily="34" charset="0"/>
                <a:ea typeface="Arial Unicode MS" pitchFamily="34" charset="-128"/>
                <a:cs typeface="Arial" panose="020B0604020202020204" pitchFamily="34" charset="0"/>
              </a:rPr>
              <a:t>1. </a:t>
            </a:r>
            <a:r>
              <a:rPr lang="en-US" dirty="0" smtClean="0">
                <a:solidFill>
                  <a:srgbClr val="FFFF00"/>
                </a:solidFill>
                <a:latin typeface="Arial" panose="020B0604020202020204" pitchFamily="34" charset="0"/>
                <a:ea typeface="Arial Unicode MS" pitchFamily="34" charset="-128"/>
                <a:cs typeface="Arial" panose="020B0604020202020204" pitchFamily="34" charset="0"/>
              </a:rPr>
              <a:t>Number</a:t>
            </a:r>
            <a:r>
              <a:rPr lang="en-US" dirty="0" smtClean="0">
                <a:latin typeface="Arial" panose="020B0604020202020204" pitchFamily="34" charset="0"/>
                <a:ea typeface="Arial Unicode MS" pitchFamily="34" charset="-128"/>
                <a:cs typeface="Arial" panose="020B0604020202020204" pitchFamily="34" charset="0"/>
              </a:rPr>
              <a:t> of approved fire extinguishers </a:t>
            </a:r>
            <a:r>
              <a:rPr lang="en-US" dirty="0" smtClean="0">
                <a:solidFill>
                  <a:srgbClr val="FFFF00"/>
                </a:solidFill>
                <a:latin typeface="Arial" panose="020B0604020202020204" pitchFamily="34" charset="0"/>
                <a:ea typeface="Arial Unicode MS" pitchFamily="34" charset="-128"/>
                <a:cs typeface="Arial" panose="020B0604020202020204" pitchFamily="34" charset="0"/>
              </a:rPr>
              <a:t>depends upon the length and/or</a:t>
            </a:r>
            <a:r>
              <a:rPr lang="en-US" dirty="0" smtClean="0">
                <a:latin typeface="Arial" panose="020B0604020202020204" pitchFamily="34" charset="0"/>
                <a:ea typeface="Arial Unicode MS" pitchFamily="34" charset="-128"/>
                <a:cs typeface="Arial" panose="020B0604020202020204" pitchFamily="34" charset="0"/>
              </a:rPr>
              <a:t> </a:t>
            </a:r>
            <a:r>
              <a:rPr lang="en-US" dirty="0" smtClean="0">
                <a:solidFill>
                  <a:srgbClr val="FFFF00"/>
                </a:solidFill>
                <a:latin typeface="Arial" panose="020B0604020202020204" pitchFamily="34" charset="0"/>
                <a:ea typeface="Arial Unicode MS" pitchFamily="34" charset="-128"/>
                <a:cs typeface="Arial" panose="020B0604020202020204" pitchFamily="34" charset="0"/>
              </a:rPr>
              <a:t>construction of the vessel</a:t>
            </a:r>
            <a:r>
              <a:rPr lang="en-US" dirty="0" smtClean="0">
                <a:latin typeface="Arial" panose="020B0604020202020204" pitchFamily="34" charset="0"/>
                <a:ea typeface="Arial Unicode MS" pitchFamily="34" charset="-128"/>
                <a:cs typeface="Arial" panose="020B0604020202020204" pitchFamily="34" charset="0"/>
              </a:rPr>
              <a:t>.</a:t>
            </a:r>
          </a:p>
          <a:p>
            <a:pPr>
              <a:buFont typeface="Arial" charset="0"/>
              <a:buNone/>
              <a:defRPr/>
            </a:pPr>
            <a:r>
              <a:rPr lang="en-US" dirty="0" smtClean="0">
                <a:latin typeface="Arial" panose="020B0604020202020204" pitchFamily="34" charset="0"/>
                <a:ea typeface="Arial Unicode MS" pitchFamily="34" charset="-128"/>
                <a:cs typeface="Arial" panose="020B0604020202020204" pitchFamily="34" charset="0"/>
              </a:rPr>
              <a:t>	2.  Fire extinguishers are required on all recreational boats which have compartments and where explosive or flammable gases or vapors can be trapped.  The following conditions require a fire extinguisher.</a:t>
            </a:r>
          </a:p>
          <a:p>
            <a:pPr>
              <a:buFont typeface="Arial" charset="0"/>
              <a:buNone/>
              <a:defRPr/>
            </a:pPr>
            <a:r>
              <a:rPr lang="en-US" dirty="0" smtClean="0">
                <a:latin typeface="Arial" panose="020B0604020202020204" pitchFamily="34" charset="0"/>
                <a:ea typeface="Arial Unicode MS" pitchFamily="34" charset="-128"/>
                <a:cs typeface="Arial" panose="020B0604020202020204" pitchFamily="34" charset="0"/>
              </a:rPr>
              <a:t> 		a.  Closed compartments where portable fuel tanks may be stored.</a:t>
            </a:r>
          </a:p>
          <a:p>
            <a:pPr>
              <a:buFont typeface="Arial" charset="0"/>
              <a:buNone/>
              <a:defRPr/>
            </a:pPr>
            <a:r>
              <a:rPr lang="en-US" dirty="0" smtClean="0">
                <a:latin typeface="Arial" panose="020B0604020202020204" pitchFamily="34" charset="0"/>
                <a:ea typeface="Arial Unicode MS" pitchFamily="34" charset="-128"/>
                <a:cs typeface="Arial" panose="020B0604020202020204" pitchFamily="34" charset="0"/>
              </a:rPr>
              <a:t> 		b.  Unsealed double-bottoms not completely filled with flotation material.</a:t>
            </a:r>
          </a:p>
          <a:p>
            <a:pPr>
              <a:buFont typeface="Arial" charset="0"/>
              <a:buNone/>
              <a:defRPr/>
            </a:pPr>
            <a:r>
              <a:rPr lang="en-US" dirty="0" smtClean="0">
                <a:latin typeface="Arial" panose="020B0604020202020204" pitchFamily="34" charset="0"/>
                <a:ea typeface="Arial Unicode MS" pitchFamily="34" charset="-128"/>
                <a:cs typeface="Arial" panose="020B0604020202020204" pitchFamily="34" charset="0"/>
              </a:rPr>
              <a:t> 		c.  Closed living spaces.</a:t>
            </a:r>
          </a:p>
          <a:p>
            <a:pPr>
              <a:buFont typeface="Arial" charset="0"/>
              <a:buNone/>
              <a:defRPr/>
            </a:pPr>
            <a:r>
              <a:rPr lang="en-US" dirty="0" smtClean="0">
                <a:latin typeface="Arial" panose="020B0604020202020204" pitchFamily="34" charset="0"/>
                <a:ea typeface="Arial Unicode MS" pitchFamily="34" charset="-128"/>
                <a:cs typeface="Arial" panose="020B0604020202020204" pitchFamily="34" charset="0"/>
              </a:rPr>
              <a:t> 		d.  Closed stowage compartment in which combustible or flammable materials are stowed.</a:t>
            </a:r>
          </a:p>
          <a:p>
            <a:pPr>
              <a:buFont typeface="Arial" charset="0"/>
              <a:buNone/>
              <a:defRPr/>
            </a:pPr>
            <a:r>
              <a:rPr lang="en-US" dirty="0" smtClean="0">
                <a:latin typeface="Arial" panose="020B0604020202020204" pitchFamily="34" charset="0"/>
                <a:ea typeface="Arial Unicode MS" pitchFamily="34" charset="-128"/>
                <a:cs typeface="Arial" panose="020B0604020202020204" pitchFamily="34" charset="0"/>
              </a:rPr>
              <a:t> 		e.  Permanently installed fuel tanks.  A tank is permanent if it is secured in any way.  If weight or location is such as to likely prevent someone from removing it in an emergency, the tank is considered permanent.</a:t>
            </a:r>
          </a:p>
          <a:p>
            <a:pPr>
              <a:buFont typeface="Arial" charset="0"/>
              <a:buNone/>
              <a:defRPr/>
            </a:pPr>
            <a:endParaRPr lang="en-US" dirty="0" smtClean="0"/>
          </a:p>
        </p:txBody>
      </p:sp>
    </p:spTree>
    <p:extLst>
      <p:ext uri="{BB962C8B-B14F-4D97-AF65-F5344CB8AC3E}">
        <p14:creationId xmlns:p14="http://schemas.microsoft.com/office/powerpoint/2010/main" val="1931072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6</a:t>
            </a:fld>
            <a:endParaRPr lang="en-US" dirty="0"/>
          </a:p>
        </p:txBody>
      </p:sp>
      <p:sp>
        <p:nvSpPr>
          <p:cNvPr id="6" name="TextBox 5"/>
          <p:cNvSpPr txBox="1">
            <a:spLocks noChangeArrowheads="1"/>
          </p:cNvSpPr>
          <p:nvPr/>
        </p:nvSpPr>
        <p:spPr bwMode="auto">
          <a:xfrm>
            <a:off x="609600" y="660196"/>
            <a:ext cx="7848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4000" dirty="0">
                <a:latin typeface="Calibri" panose="020F0502020204030204" pitchFamily="34" charset="0"/>
              </a:rPr>
              <a:t>Fire Class &amp; Fire Extinguisher </a:t>
            </a:r>
            <a:r>
              <a:rPr lang="en-US" altLang="en-US" sz="4000" dirty="0" smtClean="0">
                <a:latin typeface="Calibri" panose="020F0502020204030204" pitchFamily="34" charset="0"/>
              </a:rPr>
              <a:t>Type</a:t>
            </a:r>
            <a:endParaRPr lang="en-US" altLang="en-US" sz="4000" dirty="0">
              <a:latin typeface="Calibri" panose="020F0502020204030204" pitchFamily="34" charset="0"/>
            </a:endParaRPr>
          </a:p>
        </p:txBody>
      </p:sp>
      <p:graphicFrame>
        <p:nvGraphicFramePr>
          <p:cNvPr id="7" name="Group 5"/>
          <p:cNvGraphicFramePr>
            <a:graphicFrameLocks noGrp="1"/>
          </p:cNvGraphicFramePr>
          <p:nvPr>
            <p:ph/>
            <p:extLst>
              <p:ext uri="{D42A27DB-BD31-4B8C-83A1-F6EECF244321}">
                <p14:modId xmlns:p14="http://schemas.microsoft.com/office/powerpoint/2010/main" val="3603961184"/>
              </p:ext>
            </p:extLst>
          </p:nvPr>
        </p:nvGraphicFramePr>
        <p:xfrm>
          <a:off x="546645" y="1361871"/>
          <a:ext cx="7911555" cy="5191328"/>
        </p:xfrm>
        <a:graphic>
          <a:graphicData uri="http://schemas.openxmlformats.org/drawingml/2006/table">
            <a:tbl>
              <a:tblPr/>
              <a:tblGrid>
                <a:gridCol w="2637185"/>
                <a:gridCol w="2637185"/>
                <a:gridCol w="2637185"/>
              </a:tblGrid>
              <a:tr h="685564">
                <a:tc>
                  <a:txBody>
                    <a:bodyPr/>
                    <a:lstStyle/>
                    <a:p>
                      <a:pPr marL="0" marR="0" lvl="0" indent="0" algn="ctr" defTabSz="914400" rtl="0" eaLnBrk="1" fontAlgn="base" latinLnBrk="0" hangingPunct="1">
                        <a:lnSpc>
                          <a:spcPct val="115000"/>
                        </a:lnSpc>
                        <a:spcBef>
                          <a:spcPct val="0"/>
                        </a:spcBef>
                        <a:spcAft>
                          <a:spcPct val="0"/>
                        </a:spcAft>
                        <a:buClr>
                          <a:schemeClr val="hlink"/>
                        </a:buClr>
                        <a:buSzPct val="8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Georgia" pitchFamily="18" charset="0"/>
                          <a:cs typeface="Times New Roman" pitchFamily="18" charset="0"/>
                        </a:rPr>
                        <a:t>Fuel Source</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charset="0"/>
                        <a:ea typeface="Calibri" pitchFamily="34" charset="0"/>
                        <a:cs typeface="Times New Roman" pitchFamily="18" charset="0"/>
                      </a:endParaRPr>
                    </a:p>
                  </a:txBody>
                  <a:tcPr marL="47625" marR="47625" marT="47625" marB="476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hlink"/>
                        </a:buClr>
                        <a:buSzPct val="8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Times New Roman" pitchFamily="18" charset="0"/>
                        </a:rPr>
                        <a:t>Class of Fire</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a typeface="Calibri" pitchFamily="34" charset="0"/>
                        <a:cs typeface="Times New Roman" pitchFamily="18" charset="0"/>
                      </a:endParaRPr>
                    </a:p>
                  </a:txBody>
                  <a:tcPr marL="47625" marR="47625" marT="47625" marB="476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hlink"/>
                        </a:buClr>
                        <a:buSzPct val="8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Times New Roman" pitchFamily="18" charset="0"/>
                        </a:rPr>
                        <a:t>Type of Extinguisher (Extinguishing Agent)</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a typeface="Calibri" pitchFamily="34" charset="0"/>
                        <a:cs typeface="Times New Roman" pitchFamily="18" charset="0"/>
                      </a:endParaRPr>
                    </a:p>
                  </a:txBody>
                  <a:tcPr marL="47625" marR="47625" marT="47625" marB="47625" anchor="ctr" horzOverflow="overflow">
                    <a:lnL>
                      <a:noFill/>
                    </a:lnL>
                    <a:lnR>
                      <a:noFill/>
                    </a:lnR>
                    <a:lnT>
                      <a:noFill/>
                    </a:lnT>
                    <a:lnB>
                      <a:noFill/>
                    </a:lnB>
                    <a:lnTlToBr>
                      <a:noFill/>
                    </a:lnTlToBr>
                    <a:lnBlToTr>
                      <a:noFill/>
                    </a:lnBlToTr>
                    <a:noFill/>
                  </a:tcPr>
                </a:tc>
              </a:tr>
              <a:tr h="980222">
                <a:tc>
                  <a:txBody>
                    <a:bodyPr/>
                    <a:lstStyle/>
                    <a:p>
                      <a:pPr marL="0" marR="0" lvl="0" indent="0" algn="ctr" defTabSz="914400" rtl="0" eaLnBrk="1" fontAlgn="base" latinLnBrk="0" hangingPunct="1">
                        <a:lnSpc>
                          <a:spcPct val="115000"/>
                        </a:lnSpc>
                        <a:spcBef>
                          <a:spcPct val="0"/>
                        </a:spcBef>
                        <a:spcAft>
                          <a:spcPct val="0"/>
                        </a:spcAft>
                        <a:buClr>
                          <a:schemeClr val="hlink"/>
                        </a:buClr>
                        <a:buSzPct val="80000"/>
                        <a:buFontTx/>
                        <a:buNone/>
                        <a:tabLst/>
                      </a:pPr>
                      <a:r>
                        <a:rPr kumimoji="0" lang="en-US" sz="1600" b="1" i="0" u="none" strike="noStrike" cap="none" normalizeH="0" baseline="0" dirty="0" smtClean="0">
                          <a:ln>
                            <a:noFill/>
                          </a:ln>
                          <a:solidFill>
                            <a:srgbClr val="00B050"/>
                          </a:solidFill>
                          <a:effectLst>
                            <a:outerShdw blurRad="38100" dist="38100" dir="2700000" algn="tl">
                              <a:srgbClr val="000000"/>
                            </a:outerShdw>
                          </a:effectLst>
                          <a:latin typeface="Georgia" pitchFamily="18" charset="0"/>
                          <a:cs typeface="Times New Roman" pitchFamily="18" charset="0"/>
                        </a:rPr>
                        <a:t>Ordinary combustibles</a:t>
                      </a: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Georgia" pitchFamily="18" charset="0"/>
                          <a:cs typeface="Times New Roman" pitchFamily="18" charset="0"/>
                        </a:rPr>
                        <a:t/>
                      </a:r>
                      <a:b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Georgia" pitchFamily="18" charset="0"/>
                          <a:cs typeface="Times New Roman" pitchFamily="18" charset="0"/>
                        </a:rPr>
                      </a:b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Georgia" pitchFamily="18" charset="0"/>
                          <a:cs typeface="Times New Roman" pitchFamily="18" charset="0"/>
                        </a:rPr>
                        <a:t>(e.g. trash, wood, paper, cloth)</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charset="0"/>
                        <a:ea typeface="Calibri" pitchFamily="34" charset="0"/>
                        <a:cs typeface="Times New Roman" pitchFamily="18" charset="0"/>
                      </a:endParaRPr>
                    </a:p>
                  </a:txBody>
                  <a:tcPr marL="47625" marR="47625" marT="47625" marB="476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hlink"/>
                        </a:buClr>
                        <a:buSzPct val="80000"/>
                        <a:buFontTx/>
                        <a:buNone/>
                        <a:tabLst/>
                      </a:pPr>
                      <a:r>
                        <a:rPr kumimoji="0" lang="en-US" sz="1600" b="1" i="0" u="none" strike="noStrike" cap="none" normalizeH="0" baseline="0" dirty="0" smtClean="0">
                          <a:ln>
                            <a:noFill/>
                          </a:ln>
                          <a:solidFill>
                            <a:srgbClr val="00B050"/>
                          </a:solidFill>
                          <a:effectLst>
                            <a:outerShdw blurRad="38100" dist="38100" dir="2700000" algn="tl">
                              <a:srgbClr val="000000"/>
                            </a:outerShdw>
                          </a:effectLst>
                          <a:latin typeface="Georgia" pitchFamily="18" charset="0"/>
                          <a:cs typeface="Times New Roman" pitchFamily="18" charset="0"/>
                        </a:rPr>
                        <a:t>A</a:t>
                      </a:r>
                      <a:endParaRPr kumimoji="0" lang="en-US" sz="1600" b="1" i="0" u="none" strike="noStrike" cap="none" normalizeH="0" baseline="0" dirty="0" smtClean="0">
                        <a:ln>
                          <a:noFill/>
                        </a:ln>
                        <a:solidFill>
                          <a:srgbClr val="00B050"/>
                        </a:solidFill>
                        <a:effectLst>
                          <a:outerShdw blurRad="38100" dist="38100" dir="2700000" algn="tl">
                            <a:srgbClr val="000000"/>
                          </a:outerShdw>
                        </a:effectLst>
                        <a:latin typeface="Tahoma" charset="0"/>
                        <a:ea typeface="Calibri" pitchFamily="34" charset="0"/>
                        <a:cs typeface="Times New Roman" pitchFamily="18" charset="0"/>
                      </a:endParaRPr>
                    </a:p>
                  </a:txBody>
                  <a:tcPr marL="47625" marR="47625" marT="47625" marB="476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hlink"/>
                        </a:buClr>
                        <a:buSzPct val="8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Georgia" pitchFamily="18" charset="0"/>
                          <a:cs typeface="Times New Roman" pitchFamily="18" charset="0"/>
                        </a:rPr>
                        <a:t>Water; chemical foam; dry chemical</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charset="0"/>
                        <a:ea typeface="Calibri" pitchFamily="34" charset="0"/>
                        <a:cs typeface="Times New Roman" pitchFamily="18" charset="0"/>
                      </a:endParaRPr>
                    </a:p>
                  </a:txBody>
                  <a:tcPr marL="47625" marR="47625" marT="47625" marB="47625" anchor="ctr" horzOverflow="overflow">
                    <a:lnL>
                      <a:noFill/>
                    </a:lnL>
                    <a:lnR>
                      <a:noFill/>
                    </a:lnR>
                    <a:lnT>
                      <a:noFill/>
                    </a:lnT>
                    <a:lnB>
                      <a:noFill/>
                    </a:lnB>
                    <a:lnTlToBr>
                      <a:noFill/>
                    </a:lnTlToBr>
                    <a:lnBlToTr>
                      <a:noFill/>
                    </a:lnBlToTr>
                    <a:noFill/>
                  </a:tcPr>
                </a:tc>
              </a:tr>
              <a:tr h="1273400">
                <a:tc>
                  <a:txBody>
                    <a:bodyPr/>
                    <a:lstStyle/>
                    <a:p>
                      <a:pPr marL="0" marR="0" lvl="0" indent="0" algn="ctr" defTabSz="914400" rtl="0" eaLnBrk="1" fontAlgn="base" latinLnBrk="0" hangingPunct="1">
                        <a:lnSpc>
                          <a:spcPct val="115000"/>
                        </a:lnSpc>
                        <a:spcBef>
                          <a:spcPct val="0"/>
                        </a:spcBef>
                        <a:spcAft>
                          <a:spcPct val="0"/>
                        </a:spcAft>
                        <a:buClr>
                          <a:schemeClr val="hlink"/>
                        </a:buClr>
                        <a:buSzPct val="80000"/>
                        <a:buFontTx/>
                        <a:buNone/>
                        <a:tabLst/>
                      </a:pPr>
                      <a:r>
                        <a:rPr kumimoji="0" lang="en-US" sz="1600" b="1" i="0" u="none" strike="noStrike" cap="none" normalizeH="0" baseline="0" dirty="0" smtClean="0">
                          <a:ln>
                            <a:noFill/>
                          </a:ln>
                          <a:solidFill>
                            <a:srgbClr val="FF0000"/>
                          </a:solidFill>
                          <a:effectLst>
                            <a:outerShdw blurRad="38100" dist="38100" dir="2700000" algn="tl">
                              <a:srgbClr val="000000"/>
                            </a:outerShdw>
                          </a:effectLst>
                          <a:latin typeface="Georgia" pitchFamily="18" charset="0"/>
                          <a:cs typeface="Times New Roman" pitchFamily="18" charset="0"/>
                        </a:rPr>
                        <a:t>Flammable liquids</a:t>
                      </a: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Georgia" pitchFamily="18" charset="0"/>
                          <a:cs typeface="Times New Roman" pitchFamily="18" charset="0"/>
                        </a:rPr>
                        <a:t/>
                      </a:r>
                      <a:b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Georgia" pitchFamily="18" charset="0"/>
                          <a:cs typeface="Times New Roman" pitchFamily="18" charset="0"/>
                        </a:rPr>
                      </a:b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Georgia" pitchFamily="18" charset="0"/>
                          <a:cs typeface="Times New Roman" pitchFamily="18" charset="0"/>
                        </a:rPr>
                        <a:t>(e.g. oils, grease, tar, gasoline, paints, thinners)</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charset="0"/>
                        <a:ea typeface="Calibri" pitchFamily="34" charset="0"/>
                        <a:cs typeface="Times New Roman" pitchFamily="18" charset="0"/>
                      </a:endParaRPr>
                    </a:p>
                  </a:txBody>
                  <a:tcPr marL="47625" marR="47625" marT="47625" marB="476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hlink"/>
                        </a:buClr>
                        <a:buSzPct val="80000"/>
                        <a:buFontTx/>
                        <a:buNone/>
                        <a:tabLst/>
                      </a:pPr>
                      <a:r>
                        <a:rPr kumimoji="0" lang="en-US" sz="1600" b="1" i="0" u="none" strike="noStrike" cap="none" normalizeH="0" baseline="0" dirty="0" smtClean="0">
                          <a:ln>
                            <a:noFill/>
                          </a:ln>
                          <a:solidFill>
                            <a:srgbClr val="FF0000"/>
                          </a:solidFill>
                          <a:effectLst>
                            <a:outerShdw blurRad="38100" dist="38100" dir="2700000" algn="tl">
                              <a:srgbClr val="000000"/>
                            </a:outerShdw>
                          </a:effectLst>
                          <a:latin typeface="Georgia" pitchFamily="18" charset="0"/>
                          <a:cs typeface="Times New Roman" pitchFamily="18" charset="0"/>
                        </a:rPr>
                        <a:t>B</a:t>
                      </a:r>
                      <a:endParaRPr kumimoji="0" lang="en-US" sz="1600" b="1" i="0" u="none" strike="noStrike" cap="none" normalizeH="0" baseline="0" dirty="0" smtClean="0">
                        <a:ln>
                          <a:noFill/>
                        </a:ln>
                        <a:solidFill>
                          <a:srgbClr val="FF0000"/>
                        </a:solidFill>
                        <a:effectLst>
                          <a:outerShdw blurRad="38100" dist="38100" dir="2700000" algn="tl">
                            <a:srgbClr val="000000"/>
                          </a:outerShdw>
                        </a:effectLst>
                        <a:latin typeface="Tahoma" charset="0"/>
                        <a:ea typeface="Calibri" pitchFamily="34" charset="0"/>
                        <a:cs typeface="Times New Roman" pitchFamily="18" charset="0"/>
                      </a:endParaRPr>
                    </a:p>
                  </a:txBody>
                  <a:tcPr marL="47625" marR="47625" marT="47625" marB="476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hlink"/>
                        </a:buClr>
                        <a:buSzPct val="8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Georgia" pitchFamily="18" charset="0"/>
                          <a:cs typeface="Times New Roman" pitchFamily="18" charset="0"/>
                        </a:rPr>
                        <a:t>Carbon dioxide (CO2); halon; dry chemical; aqueous film forming foam (AFFF)</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charset="0"/>
                        <a:ea typeface="Calibri" pitchFamily="34" charset="0"/>
                        <a:cs typeface="Times New Roman" pitchFamily="18" charset="0"/>
                      </a:endParaRPr>
                    </a:p>
                  </a:txBody>
                  <a:tcPr marL="47625" marR="47625" marT="47625" marB="47625" anchor="ctr" horzOverflow="overflow">
                    <a:lnL>
                      <a:noFill/>
                    </a:lnL>
                    <a:lnR>
                      <a:noFill/>
                    </a:lnR>
                    <a:lnT>
                      <a:noFill/>
                    </a:lnT>
                    <a:lnB>
                      <a:noFill/>
                    </a:lnB>
                    <a:lnTlToBr>
                      <a:noFill/>
                    </a:lnTlToBr>
                    <a:lnBlToTr>
                      <a:noFill/>
                    </a:lnBlToTr>
                    <a:noFill/>
                  </a:tcPr>
                </a:tc>
              </a:tr>
              <a:tr h="978742">
                <a:tc>
                  <a:txBody>
                    <a:bodyPr/>
                    <a:lstStyle/>
                    <a:p>
                      <a:pPr marL="0" marR="0" lvl="0" indent="0" algn="ctr" defTabSz="914400" rtl="0" eaLnBrk="1" fontAlgn="base" latinLnBrk="0" hangingPunct="1">
                        <a:lnSpc>
                          <a:spcPct val="115000"/>
                        </a:lnSpc>
                        <a:spcBef>
                          <a:spcPct val="0"/>
                        </a:spcBef>
                        <a:spcAft>
                          <a:spcPct val="0"/>
                        </a:spcAft>
                        <a:buClr>
                          <a:schemeClr val="hlink"/>
                        </a:buClr>
                        <a:buSzPct val="80000"/>
                        <a:buFontTx/>
                        <a:buNone/>
                        <a:tabLst/>
                      </a:pPr>
                      <a:r>
                        <a:rPr kumimoji="0" lang="en-US" sz="1600" b="1" i="0" u="none" strike="noStrike" cap="none" normalizeH="0" baseline="0" dirty="0" smtClean="0">
                          <a:ln>
                            <a:noFill/>
                          </a:ln>
                          <a:solidFill>
                            <a:srgbClr val="0000FF"/>
                          </a:solidFill>
                          <a:effectLst>
                            <a:outerShdw blurRad="38100" dist="38100" dir="2700000" algn="tl">
                              <a:srgbClr val="000000"/>
                            </a:outerShdw>
                          </a:effectLst>
                          <a:latin typeface="Georgia" pitchFamily="18" charset="0"/>
                          <a:cs typeface="Times New Roman" pitchFamily="18" charset="0"/>
                        </a:rPr>
                        <a:t>Electricity</a:t>
                      </a: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Georgia" pitchFamily="18" charset="0"/>
                          <a:cs typeface="Times New Roman" pitchFamily="18" charset="0"/>
                        </a:rPr>
                        <a:t> </a:t>
                      </a:r>
                      <a:b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Georgia" pitchFamily="18" charset="0"/>
                          <a:cs typeface="Times New Roman" pitchFamily="18" charset="0"/>
                        </a:rPr>
                      </a:b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Georgia" pitchFamily="18" charset="0"/>
                          <a:cs typeface="Times New Roman" pitchFamily="18" charset="0"/>
                        </a:rPr>
                        <a:t>(e.g. live electrical equipment)</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charset="0"/>
                        <a:ea typeface="Calibri" pitchFamily="34" charset="0"/>
                        <a:cs typeface="Times New Roman" pitchFamily="18" charset="0"/>
                      </a:endParaRPr>
                    </a:p>
                  </a:txBody>
                  <a:tcPr marL="47625" marR="47625" marT="47625" marB="476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hlink"/>
                        </a:buClr>
                        <a:buSzPct val="80000"/>
                        <a:buFontTx/>
                        <a:buNone/>
                        <a:tabLst/>
                      </a:pPr>
                      <a:r>
                        <a:rPr kumimoji="0" lang="en-US" sz="1600" b="1" i="0" u="none" strike="noStrike" cap="none" normalizeH="0" baseline="0" dirty="0" smtClean="0">
                          <a:ln>
                            <a:noFill/>
                          </a:ln>
                          <a:solidFill>
                            <a:srgbClr val="0000FF"/>
                          </a:solidFill>
                          <a:effectLst>
                            <a:outerShdw blurRad="38100" dist="38100" dir="2700000" algn="tl">
                              <a:srgbClr val="000000"/>
                            </a:outerShdw>
                          </a:effectLst>
                          <a:latin typeface="Georgia" pitchFamily="18" charset="0"/>
                          <a:cs typeface="Times New Roman" pitchFamily="18" charset="0"/>
                        </a:rPr>
                        <a:t>C</a:t>
                      </a:r>
                      <a:endParaRPr kumimoji="0" lang="en-US" sz="1600" b="1" i="0" u="none" strike="noStrike" cap="none" normalizeH="0" baseline="0" dirty="0" smtClean="0">
                        <a:ln>
                          <a:noFill/>
                        </a:ln>
                        <a:solidFill>
                          <a:srgbClr val="0000FF"/>
                        </a:solidFill>
                        <a:effectLst>
                          <a:outerShdw blurRad="38100" dist="38100" dir="2700000" algn="tl">
                            <a:srgbClr val="000000"/>
                          </a:outerShdw>
                        </a:effectLst>
                        <a:latin typeface="Tahoma" charset="0"/>
                        <a:ea typeface="Calibri" pitchFamily="34" charset="0"/>
                        <a:cs typeface="Times New Roman" pitchFamily="18" charset="0"/>
                      </a:endParaRPr>
                    </a:p>
                  </a:txBody>
                  <a:tcPr marL="47625" marR="47625" marT="47625" marB="476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hlink"/>
                        </a:buClr>
                        <a:buSzPct val="8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Times New Roman" pitchFamily="18" charset="0"/>
                        </a:rPr>
                        <a:t>CO2; halon; dry chemical</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a typeface="Calibri" pitchFamily="34" charset="0"/>
                        <a:cs typeface="Times New Roman" pitchFamily="18" charset="0"/>
                      </a:endParaRPr>
                    </a:p>
                  </a:txBody>
                  <a:tcPr marL="47625" marR="47625" marT="47625" marB="47625" anchor="ctr" horzOverflow="overflow">
                    <a:lnL>
                      <a:noFill/>
                    </a:lnL>
                    <a:lnR>
                      <a:noFill/>
                    </a:lnR>
                    <a:lnT>
                      <a:noFill/>
                    </a:lnT>
                    <a:lnB>
                      <a:noFill/>
                    </a:lnB>
                    <a:lnTlToBr>
                      <a:noFill/>
                    </a:lnTlToBr>
                    <a:lnBlToTr>
                      <a:noFill/>
                    </a:lnBlToTr>
                    <a:noFill/>
                  </a:tcPr>
                </a:tc>
              </a:tr>
              <a:tr h="1273400">
                <a:tc>
                  <a:txBody>
                    <a:bodyPr/>
                    <a:lstStyle/>
                    <a:p>
                      <a:pPr marL="0" marR="0" lvl="0" indent="0" algn="ctr" defTabSz="914400" rtl="0" eaLnBrk="1" fontAlgn="base" latinLnBrk="0" hangingPunct="1">
                        <a:lnSpc>
                          <a:spcPct val="115000"/>
                        </a:lnSpc>
                        <a:spcBef>
                          <a:spcPct val="0"/>
                        </a:spcBef>
                        <a:spcAft>
                          <a:spcPct val="0"/>
                        </a:spcAft>
                        <a:buClr>
                          <a:schemeClr val="hlink"/>
                        </a:buClr>
                        <a:buSzPct val="80000"/>
                        <a:buFontTx/>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Georgia" pitchFamily="18" charset="0"/>
                          <a:cs typeface="Times New Roman" pitchFamily="18" charset="0"/>
                        </a:rPr>
                        <a:t>Combustible metals</a:t>
                      </a:r>
                      <a:b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Georgia" pitchFamily="18" charset="0"/>
                          <a:cs typeface="Times New Roman" pitchFamily="18" charset="0"/>
                        </a:rPr>
                      </a:b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Georgia" pitchFamily="18" charset="0"/>
                          <a:cs typeface="Times New Roman" pitchFamily="18" charset="0"/>
                        </a:rPr>
                        <a:t>(e.g. magnesium, titanium)</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charset="0"/>
                        <a:ea typeface="Calibri" pitchFamily="34" charset="0"/>
                        <a:cs typeface="Times New Roman" pitchFamily="18" charset="0"/>
                      </a:endParaRPr>
                    </a:p>
                  </a:txBody>
                  <a:tcPr marL="47625" marR="47625" marT="47625" marB="476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hlink"/>
                        </a:buClr>
                        <a:buSzPct val="80000"/>
                        <a:buFontTx/>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Georgia" pitchFamily="18" charset="0"/>
                          <a:cs typeface="Times New Roman" pitchFamily="18" charset="0"/>
                        </a:rPr>
                        <a:t>D</a:t>
                      </a:r>
                      <a:endPar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Tahoma" charset="0"/>
                        <a:ea typeface="Calibri" pitchFamily="34" charset="0"/>
                        <a:cs typeface="Times New Roman" pitchFamily="18" charset="0"/>
                      </a:endParaRPr>
                    </a:p>
                  </a:txBody>
                  <a:tcPr marL="47625" marR="47625" marT="47625" marB="476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hlink"/>
                        </a:buClr>
                        <a:buSzPct val="8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Georgia" pitchFamily="18" charset="0"/>
                          <a:cs typeface="Times New Roman" pitchFamily="18" charset="0"/>
                        </a:rPr>
                        <a:t>Dry powder (suitable for the specific combustible metal involved)</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charset="0"/>
                        <a:ea typeface="Calibri" pitchFamily="34" charset="0"/>
                        <a:cs typeface="Times New Roman" pitchFamily="18" charset="0"/>
                      </a:endParaRPr>
                    </a:p>
                  </a:txBody>
                  <a:tcPr marL="47625" marR="47625" marT="47625" marB="47625" anchor="ctr" horzOverflow="overflow">
                    <a:lnL>
                      <a:noFill/>
                    </a:lnL>
                    <a:lnR>
                      <a:noFill/>
                    </a:lnR>
                    <a:lnT>
                      <a:noFill/>
                    </a:lnT>
                    <a:lnB>
                      <a:noFill/>
                    </a:lnB>
                    <a:lnTlToBr>
                      <a:noFill/>
                    </a:lnTlToBr>
                    <a:lnBlToTr>
                      <a:noFill/>
                    </a:lnBlToTr>
                    <a:noFill/>
                  </a:tcPr>
                </a:tc>
              </a:tr>
            </a:tbl>
          </a:graphicData>
        </a:graphic>
      </p:graphicFrame>
      <p:pic>
        <p:nvPicPr>
          <p:cNvPr id="8" name="Picture 249" descr="A-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18434" y="2206557"/>
            <a:ext cx="6889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52" descr="B-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18434" y="3401287"/>
            <a:ext cx="70008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55" descr="C-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18434" y="4453006"/>
            <a:ext cx="70008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7" descr="d-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31252" y="5648079"/>
            <a:ext cx="70008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34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4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7</a:t>
            </a:fld>
            <a:endParaRPr lang="en-US" dirty="0"/>
          </a:p>
        </p:txBody>
      </p:sp>
      <p:graphicFrame>
        <p:nvGraphicFramePr>
          <p:cNvPr id="6" name="Object 1026"/>
          <p:cNvGraphicFramePr>
            <a:graphicFrameLocks noChangeAspect="1"/>
          </p:cNvGraphicFramePr>
          <p:nvPr>
            <p:extLst>
              <p:ext uri="{D42A27DB-BD31-4B8C-83A1-F6EECF244321}">
                <p14:modId xmlns:p14="http://schemas.microsoft.com/office/powerpoint/2010/main" val="1881107810"/>
              </p:ext>
            </p:extLst>
          </p:nvPr>
        </p:nvGraphicFramePr>
        <p:xfrm>
          <a:off x="562414" y="1287292"/>
          <a:ext cx="8145462" cy="2029839"/>
        </p:xfrm>
        <a:graphic>
          <a:graphicData uri="http://schemas.openxmlformats.org/presentationml/2006/ole">
            <mc:AlternateContent xmlns:mc="http://schemas.openxmlformats.org/markup-compatibility/2006">
              <mc:Choice xmlns:v="urn:schemas-microsoft-com:vml" Requires="v">
                <p:oleObj spid="_x0000_s1080" name="Document" r:id="rId5" imgW="6093237" imgH="1523505" progId="Word.Document.8">
                  <p:embed/>
                </p:oleObj>
              </mc:Choice>
              <mc:Fallback>
                <p:oleObj name="Document" r:id="rId5" imgW="6093237" imgH="1523505"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414" y="1287292"/>
                        <a:ext cx="8145462" cy="2029839"/>
                      </a:xfrm>
                      <a:prstGeom prst="rect">
                        <a:avLst/>
                      </a:prstGeom>
                      <a:noFill/>
                      <a:ln>
                        <a:noFill/>
                      </a:ln>
                    </p:spPr>
                  </p:pic>
                </p:oleObj>
              </mc:Fallback>
            </mc:AlternateContent>
          </a:graphicData>
        </a:graphic>
      </p:graphicFrame>
      <p:sp>
        <p:nvSpPr>
          <p:cNvPr id="7" name="Text Box 1032"/>
          <p:cNvSpPr txBox="1">
            <a:spLocks noChangeArrowheads="1"/>
          </p:cNvSpPr>
          <p:nvPr/>
        </p:nvSpPr>
        <p:spPr bwMode="auto">
          <a:xfrm>
            <a:off x="484594" y="2461098"/>
            <a:ext cx="8145462" cy="3539430"/>
          </a:xfrm>
          <a:prstGeom prst="rect">
            <a:avLst/>
          </a:prstGeom>
          <a:noFill/>
          <a:ln w="9525">
            <a:noFill/>
            <a:miter lim="800000"/>
            <a:headEnd/>
            <a:tailEnd/>
          </a:ln>
          <a:effectLst/>
        </p:spPr>
        <p:txBody>
          <a:bodyPr wrap="square">
            <a:spAutoFit/>
          </a:bodyPr>
          <a:lstStyle/>
          <a:p>
            <a:pPr>
              <a:buFontTx/>
              <a:buChar char="•"/>
              <a:defRPr/>
            </a:pPr>
            <a:r>
              <a:rPr lang="en-US" sz="3200"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USCG Approved, label will state similar </a:t>
            </a:r>
            <a:r>
              <a:rPr lang="en-US" sz="3200" dirty="0" smtClean="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to</a:t>
            </a:r>
            <a:r>
              <a:rPr lang="en-US" sz="3200"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 </a:t>
            </a:r>
          </a:p>
          <a:p>
            <a:pPr>
              <a:defRPr/>
            </a:pPr>
            <a:r>
              <a:rPr lang="en-US" sz="2400"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“Marine Type USCG</a:t>
            </a:r>
          </a:p>
          <a:p>
            <a:pPr>
              <a:defRPr/>
            </a:pPr>
            <a:r>
              <a:rPr lang="en-US" sz="2400"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 Type B:C Size I</a:t>
            </a:r>
          </a:p>
          <a:p>
            <a:pPr>
              <a:defRPr/>
            </a:pPr>
            <a:r>
              <a:rPr lang="en-US" sz="2400"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 Approval Number 162.028/EX2764</a:t>
            </a:r>
          </a:p>
          <a:p>
            <a:pPr>
              <a:defRPr/>
            </a:pPr>
            <a:r>
              <a:rPr lang="en-US" sz="2400"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Valid Only With Bracket 817”</a:t>
            </a:r>
          </a:p>
          <a:p>
            <a:pPr>
              <a:buFontTx/>
              <a:buChar char="•"/>
              <a:defRPr/>
            </a:pPr>
            <a:r>
              <a:rPr lang="en-US" sz="3200"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Must be mounted in </a:t>
            </a:r>
            <a:r>
              <a:rPr lang="en-US" sz="3200" u="sng"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their</a:t>
            </a:r>
            <a:r>
              <a:rPr lang="en-US" sz="3200"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 specific marine type bracket in a readily accessible position</a:t>
            </a:r>
          </a:p>
          <a:p>
            <a:pPr>
              <a:buFontTx/>
              <a:buChar char="•"/>
              <a:defRPr/>
            </a:pPr>
            <a:r>
              <a:rPr lang="en-US" sz="3200"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Inspect monthly, replace as necessary</a:t>
            </a:r>
          </a:p>
        </p:txBody>
      </p:sp>
      <p:sp>
        <p:nvSpPr>
          <p:cNvPr id="8" name="TextBox 7"/>
          <p:cNvSpPr txBox="1"/>
          <p:nvPr/>
        </p:nvSpPr>
        <p:spPr>
          <a:xfrm>
            <a:off x="2169268" y="379379"/>
            <a:ext cx="4072270"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Federal and State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3275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8</a:t>
            </a:fld>
            <a:endParaRPr lang="en-US" dirty="0"/>
          </a:p>
        </p:txBody>
      </p:sp>
      <p:sp>
        <p:nvSpPr>
          <p:cNvPr id="6" name="Rectangle 2"/>
          <p:cNvSpPr>
            <a:spLocks noGrp="1" noRot="1" noChangeArrowheads="1"/>
          </p:cNvSpPr>
          <p:nvPr>
            <p:ph type="title"/>
          </p:nvPr>
        </p:nvSpPr>
        <p:spPr>
          <a:xfrm>
            <a:off x="943650" y="72823"/>
            <a:ext cx="8540750" cy="990600"/>
          </a:xfrm>
        </p:spPr>
        <p:txBody>
          <a:bodyPr/>
          <a:lstStyle/>
          <a:p>
            <a:pPr eaLnBrk="1" hangingPunct="1">
              <a:defRPr/>
            </a:pPr>
            <a:r>
              <a:rPr lang="en-US" sz="4000" dirty="0" smtClean="0">
                <a:latin typeface="Arial" panose="020B0604020202020204" pitchFamily="34" charset="0"/>
                <a:cs typeface="Arial" panose="020B0604020202020204" pitchFamily="34" charset="0"/>
              </a:rPr>
              <a:t>USCG PFD Requirements*</a:t>
            </a:r>
          </a:p>
        </p:txBody>
      </p:sp>
      <p:sp>
        <p:nvSpPr>
          <p:cNvPr id="7" name="Rectangle 3"/>
          <p:cNvSpPr txBox="1">
            <a:spLocks noRot="1" noChangeArrowheads="1"/>
          </p:cNvSpPr>
          <p:nvPr/>
        </p:nvSpPr>
        <p:spPr>
          <a:xfrm>
            <a:off x="179996" y="936976"/>
            <a:ext cx="8840787" cy="6019800"/>
          </a:xfrm>
          <a:prstGeom prst="rect">
            <a:avLst/>
          </a:prstGeom>
        </p:spPr>
        <p:txBody>
          <a:bodyPr vert="horz" lIns="91440" tIns="45720" rIns="91440" bIns="45720" rtlCol="0">
            <a:normAutofit lnSpcReduction="1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ctr">
              <a:lnSpc>
                <a:spcPct val="90000"/>
              </a:lnSpc>
              <a:buFont typeface="Arial" charset="0"/>
              <a:buNone/>
              <a:defRPr/>
            </a:pPr>
            <a:r>
              <a:rPr lang="en-US" sz="2800" b="1" u="sng" dirty="0" smtClean="0">
                <a:latin typeface="Arial" panose="020B0604020202020204" pitchFamily="34" charset="0"/>
                <a:cs typeface="Arial" panose="020B0604020202020204" pitchFamily="34" charset="0"/>
              </a:rPr>
              <a:t>Class A Boats</a:t>
            </a:r>
            <a:r>
              <a:rPr lang="en-US" sz="2800" b="1" dirty="0" smtClean="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a:t>
            </a:r>
          </a:p>
          <a:p>
            <a:pPr>
              <a:lnSpc>
                <a:spcPct val="90000"/>
              </a:lnSpc>
              <a:buFont typeface="Arial" charset="0"/>
              <a:buNone/>
              <a:defRPr/>
            </a:pPr>
            <a:r>
              <a:rPr lang="en-US" sz="2800" dirty="0" smtClean="0">
                <a:latin typeface="Arial" panose="020B0604020202020204" pitchFamily="34" charset="0"/>
                <a:cs typeface="Arial" panose="020B0604020202020204" pitchFamily="34" charset="0"/>
              </a:rPr>
              <a:t>On boats less than 16 feet in length there must be at least one </a:t>
            </a:r>
            <a:r>
              <a:rPr lang="en-US" sz="2800" i="1" u="sng" dirty="0" smtClean="0">
                <a:solidFill>
                  <a:srgbClr val="00B0F0"/>
                </a:solidFill>
                <a:latin typeface="Arial" panose="020B0604020202020204" pitchFamily="34" charset="0"/>
                <a:cs typeface="Arial" panose="020B0604020202020204" pitchFamily="34" charset="0"/>
              </a:rPr>
              <a:t>WEARABLE PFD</a:t>
            </a:r>
            <a:r>
              <a:rPr lang="en-US" sz="2800" dirty="0" smtClean="0">
                <a:solidFill>
                  <a:srgbClr val="00B0F0"/>
                </a:solidFill>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(Type I, II, III, or V) </a:t>
            </a:r>
            <a:r>
              <a:rPr lang="en-US" sz="2800" dirty="0" smtClean="0">
                <a:solidFill>
                  <a:srgbClr val="00B0F0"/>
                </a:solidFill>
                <a:latin typeface="Arial" panose="020B0604020202020204" pitchFamily="34" charset="0"/>
                <a:cs typeface="Arial" panose="020B0604020202020204" pitchFamily="34" charset="0"/>
              </a:rPr>
              <a:t>readily accessible </a:t>
            </a:r>
            <a:r>
              <a:rPr lang="en-US" sz="2800" dirty="0" smtClean="0">
                <a:latin typeface="Arial" panose="020B0604020202020204" pitchFamily="34" charset="0"/>
                <a:cs typeface="Arial" panose="020B0604020202020204" pitchFamily="34" charset="0"/>
              </a:rPr>
              <a:t>for each person on board. </a:t>
            </a:r>
          </a:p>
          <a:p>
            <a:pPr algn="ctr">
              <a:lnSpc>
                <a:spcPct val="90000"/>
              </a:lnSpc>
              <a:buFont typeface="Arial" charset="0"/>
              <a:buNone/>
              <a:defRPr/>
            </a:pPr>
            <a:r>
              <a:rPr lang="en-US" sz="2800" b="1" u="sng" dirty="0" smtClean="0">
                <a:latin typeface="Arial" panose="020B0604020202020204" pitchFamily="34" charset="0"/>
                <a:cs typeface="Arial" panose="020B0604020202020204" pitchFamily="34" charset="0"/>
              </a:rPr>
              <a:t>Class I Boats:</a:t>
            </a:r>
          </a:p>
          <a:p>
            <a:pPr>
              <a:lnSpc>
                <a:spcPct val="90000"/>
              </a:lnSpc>
              <a:buFont typeface="Arial" charset="0"/>
              <a:buNone/>
              <a:defRPr/>
            </a:pPr>
            <a:r>
              <a:rPr lang="en-US" sz="2800" dirty="0" smtClean="0">
                <a:latin typeface="Arial" panose="020B0604020202020204" pitchFamily="34" charset="0"/>
                <a:cs typeface="Arial" panose="020B0604020202020204" pitchFamily="34" charset="0"/>
              </a:rPr>
              <a:t>On boats 16 feet in length or longer there must be at least one </a:t>
            </a:r>
            <a:r>
              <a:rPr lang="en-US" sz="2800" i="1" u="sng" dirty="0" smtClean="0">
                <a:solidFill>
                  <a:srgbClr val="00B0F0"/>
                </a:solidFill>
                <a:latin typeface="Arial" panose="020B0604020202020204" pitchFamily="34" charset="0"/>
                <a:cs typeface="Arial" panose="020B0604020202020204" pitchFamily="34" charset="0"/>
              </a:rPr>
              <a:t>WEARBLE PFD </a:t>
            </a:r>
            <a:r>
              <a:rPr lang="en-US" sz="2800" dirty="0" smtClean="0">
                <a:solidFill>
                  <a:srgbClr val="00B0F0"/>
                </a:solidFill>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for each person on board </a:t>
            </a:r>
            <a:r>
              <a:rPr lang="en-US" sz="2800" u="sng" dirty="0" smtClean="0">
                <a:latin typeface="Arial" panose="020B0604020202020204" pitchFamily="34" charset="0"/>
                <a:cs typeface="Arial" panose="020B0604020202020204" pitchFamily="34" charset="0"/>
              </a:rPr>
              <a:t>plus</a:t>
            </a:r>
            <a:r>
              <a:rPr lang="en-US" sz="2800" dirty="0" smtClean="0">
                <a:latin typeface="Arial" panose="020B0604020202020204" pitchFamily="34" charset="0"/>
                <a:cs typeface="Arial" panose="020B0604020202020204" pitchFamily="34" charset="0"/>
              </a:rPr>
              <a:t> at least one </a:t>
            </a:r>
            <a:r>
              <a:rPr lang="en-US" sz="2800" i="1" u="sng" dirty="0" smtClean="0">
                <a:solidFill>
                  <a:srgbClr val="FFC000"/>
                </a:solidFill>
                <a:latin typeface="Arial" panose="020B0604020202020204" pitchFamily="34" charset="0"/>
                <a:cs typeface="Arial" panose="020B0604020202020204" pitchFamily="34" charset="0"/>
              </a:rPr>
              <a:t>THROWABLE PFD </a:t>
            </a:r>
            <a:r>
              <a:rPr lang="en-US" sz="2800" dirty="0" smtClean="0">
                <a:latin typeface="Arial" panose="020B0604020202020204" pitchFamily="34" charset="0"/>
                <a:cs typeface="Arial" panose="020B0604020202020204" pitchFamily="34" charset="0"/>
              </a:rPr>
              <a:t>(Type IV) </a:t>
            </a:r>
            <a:r>
              <a:rPr lang="en-US" sz="2800" dirty="0" smtClean="0">
                <a:solidFill>
                  <a:srgbClr val="FFCC66"/>
                </a:solidFill>
                <a:latin typeface="Arial" panose="020B0604020202020204" pitchFamily="34" charset="0"/>
                <a:cs typeface="Arial" panose="020B0604020202020204" pitchFamily="34" charset="0"/>
              </a:rPr>
              <a:t>immediately available</a:t>
            </a:r>
            <a:r>
              <a:rPr lang="en-US" sz="2800" dirty="0" smtClean="0">
                <a:latin typeface="Arial" panose="020B0604020202020204" pitchFamily="34" charset="0"/>
                <a:cs typeface="Arial" panose="020B0604020202020204" pitchFamily="34" charset="0"/>
              </a:rPr>
              <a:t>. </a:t>
            </a:r>
          </a:p>
          <a:p>
            <a:pPr>
              <a:lnSpc>
                <a:spcPct val="90000"/>
              </a:lnSpc>
              <a:buFont typeface="Arial" charset="0"/>
              <a:buNone/>
              <a:defRPr/>
            </a:pPr>
            <a:r>
              <a:rPr lang="en-US" sz="2800" dirty="0" smtClean="0">
                <a:latin typeface="Arial" panose="020B0604020202020204" pitchFamily="34" charset="0"/>
                <a:cs typeface="Arial" panose="020B0604020202020204" pitchFamily="34" charset="0"/>
              </a:rPr>
              <a:t>On any boat </a:t>
            </a:r>
            <a:r>
              <a:rPr lang="en-US" sz="28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underway</a:t>
            </a:r>
            <a:r>
              <a:rPr lang="en-US" sz="2800" dirty="0" smtClean="0">
                <a:latin typeface="Arial" panose="020B0604020202020204" pitchFamily="34" charset="0"/>
                <a:cs typeface="Arial" panose="020B0604020202020204" pitchFamily="34" charset="0"/>
              </a:rPr>
              <a:t> a child under the age of 13 must wear an appropriate USCG approved PFD unless they are below decks or in an enclosed cabin**. Georgia law is also under the age of 13.</a:t>
            </a:r>
          </a:p>
          <a:p>
            <a:pPr>
              <a:lnSpc>
                <a:spcPct val="90000"/>
              </a:lnSpc>
              <a:buFont typeface="Arial" charset="0"/>
              <a:buNone/>
              <a:defRPr/>
            </a:pPr>
            <a:r>
              <a:rPr lang="en-US" dirty="0" smtClean="0">
                <a:latin typeface="Arial" panose="020B0604020202020204" pitchFamily="34" charset="0"/>
                <a:cs typeface="Arial" panose="020B0604020202020204" pitchFamily="34" charset="0"/>
              </a:rPr>
              <a:t>*33 CFR Part 175 – established 2014</a:t>
            </a:r>
          </a:p>
          <a:p>
            <a:pPr>
              <a:lnSpc>
                <a:spcPct val="90000"/>
              </a:lnSpc>
              <a:buFont typeface="Arial" charset="0"/>
              <a:buNone/>
              <a:defRPr/>
            </a:pPr>
            <a:r>
              <a:rPr lang="en-US" dirty="0" smtClean="0">
                <a:latin typeface="Arial" panose="020B0604020202020204" pitchFamily="34" charset="0"/>
                <a:cs typeface="Arial" panose="020B0604020202020204" pitchFamily="34" charset="0"/>
              </a:rPr>
              <a:t>** Individual State statutes for age requirement preempt USCG requirement</a:t>
            </a:r>
          </a:p>
        </p:txBody>
      </p:sp>
    </p:spTree>
    <p:extLst>
      <p:ext uri="{BB962C8B-B14F-4D97-AF65-F5344CB8AC3E}">
        <p14:creationId xmlns:p14="http://schemas.microsoft.com/office/powerpoint/2010/main" val="1073328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9</a:t>
            </a:fld>
            <a:endParaRPr lang="en-US" dirty="0"/>
          </a:p>
        </p:txBody>
      </p:sp>
      <p:sp>
        <p:nvSpPr>
          <p:cNvPr id="6" name="Rectangle 2"/>
          <p:cNvSpPr>
            <a:spLocks noGrp="1" noRot="1" noChangeArrowheads="1"/>
          </p:cNvSpPr>
          <p:nvPr>
            <p:ph type="title"/>
          </p:nvPr>
        </p:nvSpPr>
        <p:spPr>
          <a:xfrm>
            <a:off x="1323029" y="72823"/>
            <a:ext cx="8540750" cy="990600"/>
          </a:xfrm>
        </p:spPr>
        <p:txBody>
          <a:bodyPr/>
          <a:lstStyle/>
          <a:p>
            <a:pPr eaLnBrk="1" hangingPunct="1">
              <a:defRPr/>
            </a:pPr>
            <a:r>
              <a:rPr lang="en-US" dirty="0" smtClean="0">
                <a:latin typeface="Arial" panose="020B0604020202020204" pitchFamily="34" charset="0"/>
                <a:cs typeface="Arial" panose="020B0604020202020204" pitchFamily="34" charset="0"/>
              </a:rPr>
              <a:t>USCG PFD Requirements</a:t>
            </a:r>
            <a:r>
              <a:rPr lang="en-US" sz="4000" dirty="0" smtClean="0"/>
              <a:t/>
            </a:r>
            <a:br>
              <a:rPr lang="en-US" sz="4000" dirty="0" smtClean="0"/>
            </a:br>
            <a:endParaRPr lang="en-US" sz="4000" dirty="0" smtClean="0"/>
          </a:p>
        </p:txBody>
      </p:sp>
      <p:sp>
        <p:nvSpPr>
          <p:cNvPr id="7" name="Rectangle 3"/>
          <p:cNvSpPr txBox="1">
            <a:spLocks noRot="1" noChangeArrowheads="1"/>
          </p:cNvSpPr>
          <p:nvPr/>
        </p:nvSpPr>
        <p:spPr>
          <a:xfrm>
            <a:off x="204349" y="1286336"/>
            <a:ext cx="8939651" cy="5410200"/>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Font typeface="Arial" charset="0"/>
              <a:buChar char="►"/>
              <a:defRPr/>
            </a:pPr>
            <a:r>
              <a:rPr lang="en-US" sz="4800" dirty="0">
                <a:latin typeface="Arial" panose="020B0604020202020204" pitchFamily="34" charset="0"/>
                <a:cs typeface="Arial" panose="020B0604020202020204" pitchFamily="34" charset="0"/>
              </a:rPr>
              <a:t>Legibly Marked with its USCG Approval Number</a:t>
            </a:r>
            <a:endParaRPr lang="en-US" sz="4800" dirty="0">
              <a:cs typeface="Times New Roman" pitchFamily="18" charset="0"/>
            </a:endParaRPr>
          </a:p>
          <a:p>
            <a:pPr>
              <a:buFont typeface="Arial" charset="0"/>
              <a:buChar char="►"/>
              <a:defRPr/>
            </a:pPr>
            <a:r>
              <a:rPr lang="en-US" sz="4800" dirty="0" smtClean="0">
                <a:latin typeface="Arial" panose="020B0604020202020204" pitchFamily="34" charset="0"/>
                <a:cs typeface="Arial" panose="020B0604020202020204" pitchFamily="34" charset="0"/>
              </a:rPr>
              <a:t>Good &amp; Serviceable Condition</a:t>
            </a:r>
          </a:p>
          <a:p>
            <a:pPr>
              <a:buFont typeface="Arial" charset="0"/>
              <a:buChar char="►"/>
              <a:defRPr/>
            </a:pPr>
            <a:r>
              <a:rPr lang="en-US" sz="4800" dirty="0" smtClean="0">
                <a:latin typeface="Arial" panose="020B0604020202020204" pitchFamily="34" charset="0"/>
                <a:cs typeface="Arial" panose="020B0604020202020204" pitchFamily="34" charset="0"/>
              </a:rPr>
              <a:t>Appropriate Size and type for the Intended Wearer</a:t>
            </a:r>
          </a:p>
          <a:p>
            <a:pPr>
              <a:buFont typeface="Arial" charset="0"/>
              <a:buChar char="►"/>
              <a:defRPr/>
            </a:pPr>
            <a:r>
              <a:rPr lang="en-US" sz="4800" dirty="0" smtClean="0">
                <a:latin typeface="Arial" panose="020B0604020202020204" pitchFamily="34" charset="0"/>
                <a:cs typeface="Arial" panose="020B0604020202020204" pitchFamily="34" charset="0"/>
              </a:rPr>
              <a:t>Properly stowed</a:t>
            </a:r>
          </a:p>
          <a:p>
            <a:pPr>
              <a:buFont typeface="Arial" charset="0"/>
              <a:buChar char="►"/>
              <a:defRPr/>
            </a:pPr>
            <a:endParaRPr lang="en-US" sz="4800" dirty="0" smtClean="0">
              <a:cs typeface="Times New Roman" pitchFamily="18" charset="0"/>
            </a:endParaRPr>
          </a:p>
          <a:p>
            <a:pPr>
              <a:buFont typeface="Arial" charset="0"/>
              <a:buNone/>
              <a:defRPr/>
            </a:pPr>
            <a:endParaRPr lang="en-US" sz="4800" dirty="0" smtClean="0"/>
          </a:p>
          <a:p>
            <a:pPr algn="ctr">
              <a:buFont typeface="Arial" charset="0"/>
              <a:buNone/>
              <a:defRPr/>
            </a:pPr>
            <a:endParaRPr lang="en-US" dirty="0" smtClean="0"/>
          </a:p>
          <a:p>
            <a:pPr algn="ctr">
              <a:buFont typeface="Arial" charset="0"/>
              <a:buNone/>
              <a:defRPr/>
            </a:pPr>
            <a:endParaRPr lang="en-US" b="1" dirty="0" smtClean="0"/>
          </a:p>
          <a:p>
            <a:pPr algn="ctr">
              <a:buFont typeface="Arial" charset="0"/>
              <a:buNone/>
              <a:defRPr/>
            </a:pPr>
            <a:endParaRPr lang="en-US" dirty="0" smtClean="0">
              <a:cs typeface="Times New Roman" pitchFamily="18" charset="0"/>
            </a:endParaRPr>
          </a:p>
          <a:p>
            <a:pPr>
              <a:buFont typeface="Arial" charset="0"/>
              <a:buNone/>
              <a:defRPr/>
            </a:pPr>
            <a:endParaRPr lang="en-US" dirty="0" smtClean="0">
              <a:cs typeface="Times New Roman" pitchFamily="18" charset="0"/>
            </a:endParaRPr>
          </a:p>
        </p:txBody>
      </p:sp>
    </p:spTree>
    <p:extLst>
      <p:ext uri="{BB962C8B-B14F-4D97-AF65-F5344CB8AC3E}">
        <p14:creationId xmlns:p14="http://schemas.microsoft.com/office/powerpoint/2010/main" val="4270577877"/>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BF8E658DB0A54B8187A6E67B60E163" ma:contentTypeVersion="0" ma:contentTypeDescription="Create a new document." ma:contentTypeScope="" ma:versionID="4dc9354b7b25d6322f9d624021e1ddb4">
  <xsd:schema xmlns:xsd="http://www.w3.org/2001/XMLSchema" xmlns:xs="http://www.w3.org/2001/XMLSchema" xmlns:p="http://schemas.microsoft.com/office/2006/metadata/properties" targetNamespace="http://schemas.microsoft.com/office/2006/metadata/properties" ma:root="true" ma:fieldsID="475d22d6a26c7b73e264c012936161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8C2CD5-50C2-4A7C-996A-3D6312B83669}">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3.xml><?xml version="1.0" encoding="utf-8"?>
<ds:datastoreItem xmlns:ds="http://schemas.openxmlformats.org/officeDocument/2006/customXml" ds:itemID="{C3A2D1BC-5DFF-4C5E-A378-81A49D1575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8338</TotalTime>
  <Words>2572</Words>
  <Application>Microsoft Office PowerPoint</Application>
  <PresentationFormat>On-screen Show (4:3)</PresentationFormat>
  <Paragraphs>343</Paragraphs>
  <Slides>33</Slides>
  <Notes>4</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3</vt:i4>
      </vt:variant>
      <vt:variant>
        <vt:lpstr>Slide Titles</vt:lpstr>
      </vt:variant>
      <vt:variant>
        <vt:i4>33</vt:i4>
      </vt:variant>
    </vt:vector>
  </HeadingPairs>
  <TitlesOfParts>
    <vt:vector size="49" baseType="lpstr">
      <vt:lpstr>Arial Unicode MS</vt:lpstr>
      <vt:lpstr>ＭＳ Ｐゴシック</vt:lpstr>
      <vt:lpstr>Arial</vt:lpstr>
      <vt:lpstr>Calibri</vt:lpstr>
      <vt:lpstr>Century Gothic</vt:lpstr>
      <vt:lpstr>Georgia</vt:lpstr>
      <vt:lpstr>Tahoma</vt:lpstr>
      <vt:lpstr>Times New Roman</vt:lpstr>
      <vt:lpstr>Wingdings</vt:lpstr>
      <vt:lpstr>Wingdings 3</vt:lpstr>
      <vt:lpstr>Content Templates</vt:lpstr>
      <vt:lpstr>Chart Color Templates</vt:lpstr>
      <vt:lpstr>Ion</vt:lpstr>
      <vt:lpstr>Document</vt:lpstr>
      <vt:lpstr>Photo Editor Photo</vt:lpstr>
      <vt:lpstr>Bitmap Image</vt:lpstr>
      <vt:lpstr>MOTORBOAT TRAINING, TESTING &amp; LICENSING</vt:lpstr>
      <vt:lpstr>Required Equipment </vt:lpstr>
      <vt:lpstr>Vessel Classes</vt:lpstr>
      <vt:lpstr>PowerPoint Presentation</vt:lpstr>
      <vt:lpstr>Fire extinguisher requirements  on recreational vessels (USCG)</vt:lpstr>
      <vt:lpstr>PowerPoint Presentation</vt:lpstr>
      <vt:lpstr>PowerPoint Presentation</vt:lpstr>
      <vt:lpstr>USCG PFD Requirements*</vt:lpstr>
      <vt:lpstr>USCG PFD Requirements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Ruebenson, Arthur J CIV USARMY CESAJ (US)</cp:lastModifiedBy>
  <cp:revision>435</cp:revision>
  <cp:lastPrinted>2019-08-15T20:19:33Z</cp:lastPrinted>
  <dcterms:created xsi:type="dcterms:W3CDTF">2017-02-20T05:10:01Z</dcterms:created>
  <dcterms:modified xsi:type="dcterms:W3CDTF">2019-09-28T18:22:31Z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0x010100B5BF8E658DB0A54B8187A6E67B60E163</vt:lpwstr>
  </property>
</Properties>
</file>